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4" r:id="rId1"/>
    <p:sldMasterId id="2147483675" r:id="rId2"/>
    <p:sldMasterId id="2147483676" r:id="rId3"/>
    <p:sldMasterId id="2147483677" r:id="rId4"/>
    <p:sldMasterId id="2147483678" r:id="rId5"/>
    <p:sldMasterId id="2147483679" r:id="rId6"/>
    <p:sldMasterId id="2147483680" r:id="rId7"/>
    <p:sldMasterId id="2147483681" r:id="rId8"/>
    <p:sldMasterId id="2147483682" r:id="rId9"/>
    <p:sldMasterId id="2147483683" r:id="rId10"/>
    <p:sldMasterId id="2147483684" r:id="rId11"/>
    <p:sldMasterId id="2147483685" r:id="rId12"/>
    <p:sldMasterId id="2147483686" r:id="rId13"/>
    <p:sldMasterId id="2147483687" r:id="rId14"/>
    <p:sldMasterId id="2147483688" r:id="rId15"/>
    <p:sldMasterId id="2147483689" r:id="rId16"/>
    <p:sldMasterId id="2147483690" r:id="rId17"/>
    <p:sldMasterId id="2147483691" r:id="rId18"/>
    <p:sldMasterId id="2147483692" r:id="rId19"/>
    <p:sldMasterId id="2147483693" r:id="rId20"/>
    <p:sldMasterId id="2147483694" r:id="rId21"/>
    <p:sldMasterId id="2147483695" r:id="rId22"/>
    <p:sldMasterId id="2147483696" r:id="rId23"/>
    <p:sldMasterId id="2147483697" r:id="rId24"/>
    <p:sldMasterId id="2147483698" r:id="rId25"/>
    <p:sldMasterId id="2147483699" r:id="rId26"/>
    <p:sldMasterId id="2147483700" r:id="rId27"/>
    <p:sldMasterId id="2147483701" r:id="rId28"/>
    <p:sldMasterId id="2147483702" r:id="rId29"/>
  </p:sldMasterIdLst>
  <p:notesMasterIdLst>
    <p:notesMasterId r:id="rId47"/>
  </p:notesMasterIdLst>
  <p:handoutMasterIdLst>
    <p:handoutMasterId r:id="rId48"/>
  </p:handoutMasterIdLst>
  <p:sldIdLst>
    <p:sldId id="256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8" r:id="rId38"/>
    <p:sldId id="336" r:id="rId39"/>
    <p:sldId id="345" r:id="rId40"/>
    <p:sldId id="339" r:id="rId41"/>
    <p:sldId id="346" r:id="rId42"/>
    <p:sldId id="347" r:id="rId43"/>
    <p:sldId id="348" r:id="rId44"/>
    <p:sldId id="349" r:id="rId45"/>
    <p:sldId id="351" r:id="rId4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A50021"/>
    <a:srgbClr val="CC00CC"/>
    <a:srgbClr val="CC6600"/>
    <a:srgbClr val="008000"/>
    <a:srgbClr val="009900"/>
    <a:srgbClr val="996633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/>
    <p:restoredTop sz="80952" autoAdjust="0"/>
  </p:normalViewPr>
  <p:slideViewPr>
    <p:cSldViewPr>
      <p:cViewPr varScale="1">
        <p:scale>
          <a:sx n="102" d="100"/>
          <a:sy n="102" d="100"/>
        </p:scale>
        <p:origin x="2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3942" y="-114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0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5.xml"/><Relationship Id="rId42" Type="http://schemas.openxmlformats.org/officeDocument/2006/relationships/slide" Target="slides/slide13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defTabSz="97155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192" tIns="48596" rIns="97192" bIns="48596" numCol="1" anchor="t" anchorCtr="0" compatLnSpc="1">
            <a:prstTxWarp prst="textNoShape">
              <a:avLst/>
            </a:prstTxWarp>
          </a:bodyPr>
          <a:lstStyle>
            <a:lvl1pPr algn="r" defTabSz="971550" eaLnBrk="0" hangingPunct="0">
              <a:defRPr sz="1300"/>
            </a:lvl1pPr>
          </a:lstStyle>
          <a:p>
            <a:fld id="{D095D34B-8ED7-46C3-B574-9A835920D50A}" type="datetime1">
              <a:rPr lang="en-US" altLang="x-none"/>
              <a:pPr/>
              <a:t>3/8/22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defTabSz="97155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192" tIns="48596" rIns="97192" bIns="48596" numCol="1" anchor="b" anchorCtr="0" compatLnSpc="1">
            <a:prstTxWarp prst="textNoShape">
              <a:avLst/>
            </a:prstTxWarp>
          </a:bodyPr>
          <a:lstStyle>
            <a:lvl1pPr algn="r" defTabSz="971550" eaLnBrk="0" hangingPunct="0">
              <a:defRPr sz="1300"/>
            </a:lvl1pPr>
          </a:lstStyle>
          <a:p>
            <a:fld id="{9A65096B-5D62-4C34-BCF5-5583467DDFC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4047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x-none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38" tIns="49519" rIns="99038" bIns="49519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61AD60F2-1255-4A83-9C49-88969BF5813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9483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solidFill>
            <a:srgbClr val="FFFFFF"/>
          </a:solidFill>
          <a:ln/>
        </p:spPr>
      </p:sp>
      <p:sp>
        <p:nvSpPr>
          <p:cNvPr id="6349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44563" y="4859338"/>
            <a:ext cx="5208587" cy="4603750"/>
          </a:xfrm>
        </p:spPr>
        <p:txBody>
          <a:bodyPr wrap="none" lIns="98714" tIns="49357" rIns="98714" bIns="49357" anchor="ctr"/>
          <a:lstStyle/>
          <a:p>
            <a:endParaRPr lang="tr-TR" altLang="x-none">
              <a:latin typeface="Times New Roman" pitchFamily="18" charset="0"/>
              <a:ea typeface="ＭＳ Ｐゴシック" pitchFamily="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CLA: more complicated circuit </a:t>
            </a:r>
            <a:r>
              <a:rPr lang="en-US" baseline="0" dirty="0"/>
              <a:t> but all carries are computed at the same time (in parallel)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D60F2-1255-4A83-9C49-88969BF5813E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0653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D60F2-1255-4A83-9C49-88969BF5813E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911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D60F2-1255-4A83-9C49-88969BF5813E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801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D60F2-1255-4A83-9C49-88969BF5813E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407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D60F2-1255-4A83-9C49-88969BF5813E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5254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D60F2-1255-4A83-9C49-88969BF5813E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470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2A9EB-CFB0-406C-BC6C-8F9BAE1C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2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D9DBB-78BD-44EB-9AD8-F58A158BB3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900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9B44A-3A5B-4A82-A60A-2C77F6FBC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347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3162A-44E4-415D-806E-8899E4F269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416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F759A-84BD-4CEE-8CE1-F5EB2E481D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184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C481D-4423-4A3D-8F6D-93018629E7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097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4FA26-82D9-4E1B-A61E-88B63A55C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086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AA673-B1A2-43FA-B9C4-D01A1248C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10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A216C-3491-4A92-8BB1-9C70733342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786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38976-DE4D-43A2-AE2A-80D61FC28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900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95EF8-0EB4-4A21-A735-0B32444BF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1612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B983F-40D1-4D9C-ABAE-0163EDEBE2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9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F90C8-5EA6-4638-87B0-AC97A4284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6148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0C827-C2DC-403F-BBB9-1DC95CAE2B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241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54017-57CE-4420-A289-6EECDDD3B4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386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71361-BDAF-49F1-9D85-B864DEDF5B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1266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EF133-9253-4663-BC99-C6DB1DDA8B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148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686D2-76B8-4F9A-8D3E-FA0DF39733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07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7CFF0-38DD-48C8-9172-A6D43AB04F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411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0D037-CE66-4801-9D7F-947440284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6903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78B46-2200-4B44-8FC2-3445C16768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871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F563F-945C-4127-9922-A918F91CD8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216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9F0FA1-BDA0-43AD-8BD0-8B761FA1EC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7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DE345E6B-89E1-4B23-9B5D-1DD2EE259858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9685407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32AC0-F8B0-4833-900B-F61AD6F4BE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917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535BC-9555-4470-901D-80B8EE368F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6879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35292-917F-4E07-B5EF-4964B9F6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1821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CF00D-7DE7-454B-B49B-A22B72843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038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2EEE-1730-4307-8E2A-1618694E0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3707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250CD-8BBE-4E3D-A55F-89ADA989EA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205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D41FE-8F46-42CB-AC80-682C80A0E0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401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82CC3-A37C-4F5C-AB17-20C771F0DC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8636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AC17F-7A30-447D-866D-E81DC9128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536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889C7-4757-4CEB-B9A2-D4CF9EB28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0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89E6D70E-417D-4D33-BF5A-89B71FB20DF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6729617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8C293-E152-4B13-9E61-886BAB2A45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9390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34628-540E-4FC6-A862-8A2BB226B3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295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1649B-0952-402E-89F8-02FB812853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9482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CDEE4-A1BA-4117-B694-6B4AA51932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309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3922C-700E-43BC-9EC2-6CC3C11ED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1424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EF01C-9CBF-47E0-8537-644CC1A6C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858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34769-CCB7-4DF4-B2B2-4FDEC5F072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4127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DEBE3-2135-4065-AE7E-A1B6188DF5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9237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47950-FE82-4CD3-8C98-4ABD32482D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7382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053A2-B1D6-4D32-9CC8-3CC8676FE9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AB013E2D-3A4D-435E-8634-37A10C98415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74392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88BA6-8856-454A-8ADC-DBB84E78A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128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10356-F4A9-4EC5-B590-84A235F05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7016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6520D-A300-460A-977A-44066868E1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0057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C7A6D-E034-4D6A-8DC5-652455A571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1238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6B5DD-1AA6-47D6-93A2-FE8A94E5CA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4092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D85C2-3FC6-4D6E-9BAC-C80D8B2C5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8109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82AA5-156B-43E8-8661-975537C7E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894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106E3-64C4-4226-8E61-255AD935C7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813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D3F57-6F24-43B4-B9D5-DD1C8A546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8587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43941-2AA7-4F48-A83C-EF395CAAB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86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F43E6A61-A67C-4E6F-9229-FE39CDBB735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570958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53A09-BBAC-4CCD-98CA-61CC6A501D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032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1B421-3C24-4FC2-9F0F-C85EEABF94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3956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43AE9-3936-458E-AFDC-8CF3198F6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892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173AEC-7A84-4898-BA0C-771E0507F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27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261F3-139D-4AC5-9046-3375F2DEC1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992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7A11F-D0BB-4010-B896-22D2093FA8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62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1DCF0-1F63-4558-B99D-B95606415E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2655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33A3E-B8F4-4045-8641-0070C5258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162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7F3C4-7DF6-40DE-8100-D66DFFAB01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368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39A9C-2BAF-4046-9C13-F46B586D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0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F40F4FAC-77AF-4A65-BF72-3BD115E9091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455162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B6F4C-591D-4E03-A5DD-CB1D8DE957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7479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D846A-59A5-4BBB-A622-25A67C9963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7207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248A1-56FE-43B2-A728-1458CF348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618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54BA3F-B1F3-41DC-802B-BAA366383F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5215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00B83-B4D4-478C-8651-1EC6ECA67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7813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77E6B-92B0-4083-9B68-DB64A44DDF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2138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2356B-7E92-469A-81A7-1E839C2014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8013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10ED8-3207-4DB5-AA29-B2C2C4487E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7816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06AD3-6B03-4AB8-B87A-CD3BF2A374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7291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D2A864-859D-470E-84EF-2A1D2FC26B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40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189B0F96-E16E-4EE0-A3AA-E866EE2F80FA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1141882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70ADC-3EC6-45F9-8ADD-2D1A947C99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6861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B5361-62FD-4797-8FC6-E9AE81E5F8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0631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2AB15-8DF8-4CFA-8189-421C81041C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487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CF9E7-B552-4CC1-9B04-5E60530043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936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4C3C0-7E4E-41CF-AB0C-5326AD7E5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9868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9CEC0-B0F5-48A9-9CD4-B635F3EFD3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1050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BFBC6-06E2-42B5-8F4D-194242DF23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0642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B1EF-9277-41A1-9367-932DB6B92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0621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315D7-FC04-4E13-868F-A6AC04613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844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17118-7D67-4BE6-9EBF-2C5281FE42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7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71210C15-FD90-4947-9274-36AC724217A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885692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FBA6F-D3D2-4BF0-B73B-3A25364CCC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5471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B12B1-587F-4049-93AE-911F50436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804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E2B7B-BECE-460A-B1C5-3C9303E5B4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4186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F2FC8-6A25-4545-BE62-707C0CE4A4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9701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5673F-42AC-49D6-90D5-A94DEBFD5F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0322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B768A-EEC9-4296-8BC1-39AF837F1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4895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594A8-AC0E-4885-9DBD-20BFF4DA2B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3812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CFCCC-5D00-4E91-A6E4-F6D280C5A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51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18A27-37A9-4656-94C6-0DBD745718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4176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5A4C3-ED42-4A00-BE1D-467AD97A0A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94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F4678D42-85D5-4CF7-B8E6-FFDFBB84E4F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1861498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74B13-5E6F-4E9B-AF8D-E9146AB63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7566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CFA1E-46CB-42B3-95E1-C5B6DB4D9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7405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64D35-ABA3-44F5-8D20-397C0CF66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9709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5182B-25DB-4A18-BC3D-6B2EF6EFCC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8633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CCEB2-2FAA-4B06-BE6C-3A6CC4F372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9248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98EA7-DF95-4DE1-AFA5-8DE72CAA6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47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D70F1-A763-45CE-848B-C489C42917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547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F4754-F34C-4CDF-84BD-4B8EF06D8E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018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46571-BF7E-4299-B14B-8D7FF62AD4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983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01AD7-2504-4A6F-A6B9-CD71FED9D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ECC45-2220-4281-9B52-14065B2531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6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E52E7BA0-5E16-406D-9843-9B3F4987BD5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084838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D597A-786B-43E0-82C3-D1EC2BC560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0316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03A15-8D1C-447F-B58A-F48730001E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6525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E4A0B-8111-4F19-BE91-59D8D93818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750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94F44-3EF3-4E27-8230-E97F1EDB86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4075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EF498-989A-4FC3-9BD7-195B63D299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444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CE443-6E83-44B5-A345-3B53D84F2D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9377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1539E-8620-4EE6-B14F-F0DEFAF85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2416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BC043-7DA3-407D-9B11-BBF5C4C776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631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B9BD-D83A-4A27-85AF-6E5625C6D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354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8A6C6-EDA2-4F03-B04B-C8480A1342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55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1E6D3168-4ECD-4A43-B16D-B8B6ED65F71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714705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57098-88E8-499A-BA02-1174E2D8F4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5222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96359-A92B-4D26-9E6F-92A3943D6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6237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B5964-C2C5-45A5-B970-2E4CCFD00E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147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B3944-3F0F-4950-8A34-0E739697C8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5561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BF84A-5401-4F69-A014-DF3F8AED9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6342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AA16E-A225-4251-9EA9-31E61935E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721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93A9F-FB6B-42AB-B357-7C89E971E5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9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03025-A684-41C6-A281-A82F8AF91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711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6440-C692-4802-ABDF-F81004F51F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167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367F3-A03C-4015-B6EF-DB65082841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8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Page </a:t>
            </a:r>
            <a:fld id="{D9520756-2A3D-42C1-9491-82B992AC9B5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844642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9515B-81C0-4DB6-8129-A0C2C1EF80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792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147F0-41A1-4632-83DA-5A82A2D054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396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45A4C-B98A-44A1-8962-D8BBF2F5B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3358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CBF81-28B6-4B3A-8B0F-838A60B7E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515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BEBF0-BAEA-4D0B-A2B7-8D5E62298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8884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9EB08-D705-4028-B67C-0EA0A6C0A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774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CD901-6A43-42C0-A7B6-4E74AC14A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52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43475-F828-4D50-A65E-F1456409F8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4026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71EB0-1B1B-4BFE-8507-D35EF5F6E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4938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8CF55-1C8E-4813-AACD-604307495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82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00D9F-D288-4D4C-88EB-2F9CC2BCEC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6664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C723A-6397-48C8-B774-520E922276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1154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47711-A3F5-4787-BD9A-FBA2A97876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0480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8F839-FD1D-48D9-BB96-C69ABBDA37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9902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4454A-0EB8-494B-9970-BD1E7B9E8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466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D22B1-7644-4AD6-B5F5-D3E5214E8E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7133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92F80-0C99-421F-A944-8A8B681B94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5508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81835-5E7E-43A1-95D9-94050692DE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685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6E4B4-A7E0-45F0-A2E0-17ECFF9A9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416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A8032-5723-49C7-89ED-7F4513534B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7129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D01C9-FFFD-4A7B-8DC1-77DFF8906B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2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9E513-E801-44E1-B9F0-0E7D6F179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516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8C4EF-35A9-4496-8A55-6D82D162F2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3581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AFE74-7F98-4000-A6E1-76C1A3070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348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2F351-B641-4396-8624-47395FD092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0424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1CC1C-206A-481A-BEED-1769415A25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8938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70E19-01D5-4D1C-A32E-E053DB7680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0992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7F5667-FB18-4243-8008-A50CE3E31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8395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2EDF4-2007-4839-85A1-C71787A672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9163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9AC83-FE54-4F19-8EB8-0185458CD4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1777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AB56B-55A9-403E-B3AD-999B80D91A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4896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5A318-3CB2-45CB-83B4-F06829DF52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35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8CDBF-9583-48E7-8F88-8C78F8D40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4835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2A8C0-E700-434B-91CC-CD1D77A49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1413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8525E-D0FB-49D5-87B1-0BC853954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9458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1FC37-DADE-4708-969A-1D5F176841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295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E5517-DDFA-4913-ACDC-ADA6FD702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8611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831CE-04BF-4156-AB00-33AF8910C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225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41F74-1294-4BAD-B53A-80AAC0562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258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D718D-92F6-4426-9D78-BF9A43594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7985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D138E-7FE8-4A56-B368-9A8D711F2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494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6111F-B311-451C-91D5-7F426FC2D1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825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B30D6-3DE8-4BE0-A042-9EC5C69A85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9BE7B-436E-46F0-A877-D0784B8F5F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9969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278FB-B468-4CFE-9E96-384A9CA798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29512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FEA09-D514-4A0D-8764-FF01A9FD4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3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DB0C2-7945-4B0C-B0E5-511784570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464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E7865-7F25-41DB-AA94-5D8D2CA8C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9714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7D5B92-4B74-41FF-B0A8-6B873473C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6697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47422-C721-45BC-B71C-69A3B48720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5119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2C37E-A455-47C8-AC09-62D54CCB78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7915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D70BF-A77A-405F-8319-B4AE93526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751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CB47F-1718-44D5-89B0-AA3D98EE7C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6975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71943-8659-453B-A81D-F577ECEBF1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17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14B53-BDD9-4392-B8F6-90B605B202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7532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F075C-5710-44CB-B4C2-222767197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8865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EEFAE-32D4-481C-9D04-A86865552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17038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AFAEB-F909-455D-A8D5-C519C19C78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4283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E3124-E84F-4E87-BDFF-932A559F6B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221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C7856-10EA-4E60-A34D-5E3E334B21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6582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9C75E-E671-42F8-A7C9-C5EF9E88F3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4772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C3099-38BD-43D3-8A2F-F1E75C1024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341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A8993-A269-448D-8F3F-92F3FE9E77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6294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76773-B71A-4270-8A46-D6F30A3F96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809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5EA9C-3326-4146-AB8A-1D08BF7DC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010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58F4E-7A55-422D-8FE2-D9357DB8A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7927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4DEB6-7593-4A37-80F6-84B04A3A4E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662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83D83-A68C-40CE-8769-DAF05093CD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3494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B8793-7464-4B0C-B412-FDCAA7309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07362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93FDA-9006-4ED2-83C5-6C7D60912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6869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3D0BC-0CE1-4135-A262-F5B8CAF438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118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38372-D88E-407A-BCC1-776734A37D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5552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1EDF8-C9D6-4BAC-B676-F9BDA84FB0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93256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6C265-64A2-476D-B614-3F8832A85F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0772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70459-6B0B-4FAE-A3DB-1E577A757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28591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DBE30-F2F6-463B-AFA3-084B7DF01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6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E4E7E-EA2D-4823-8519-EBC3B5E3CB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8454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A866FE-6746-4730-B923-1BFCD3E413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51221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44E33-B1D0-4811-97E4-4355D8FBF9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9658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7CC96-91D3-4FB1-8E25-CAB2E8193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7657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71042-2E3A-488D-9342-DE23AE2E24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6099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CDF95-0ED7-4EAB-90A2-0071051242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162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4C981-1653-480E-907D-F727C122F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1047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31A16-DF5F-4FFF-BF7C-1DC9AD4593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9263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46679-03D0-4809-96C1-7B8EEA265E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9004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16C60-2176-47FE-85F1-123906BFE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070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AE380-7893-4F08-8BB0-B535A39AB8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133F2-B11D-48C3-97E1-EE37ECF6E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503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B55CB-D372-4425-9843-93AE15C94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504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82641-0CE6-4670-B278-46F579EFA0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8815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1096D-63ED-408A-9409-3D5F8066B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78365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889D8-233D-4961-A81F-B9116A0136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190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8228E-FE99-4A79-BE41-0CD2A1D565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3132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ADF69-65E5-458D-9A31-1BFD09DCB6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0518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EA6CA-A56E-41A3-9118-FE7E1ADF9B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90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3D0B9-D1E3-4726-A65E-70F1D4E1E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6452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AAA40-12BF-4BFC-BA25-654E18E977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046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D8608-3BF7-4809-BA64-7293D21F5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4677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48D7D-58DF-4807-975D-4001E77189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712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8F5D8-2E0F-49BB-9CFF-DDBCD2F1FE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0745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8126D-3EAE-4953-9EC1-EF6CC19FB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70346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CC6E7-3E38-4EF1-B0E7-6983578C99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95623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D0F3A-EEC9-446E-8F28-F2AA8F3B5F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1478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F851B-CBD2-4D9F-9A8B-634DE8C54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93663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FFFB2-304D-46F1-901B-5A502F35E7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7918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38FFC-2E39-4D7D-8E0F-1D6A979E53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7224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B85F2-ED66-448F-AEDD-DF83029B17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78520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321A5-9C91-4E21-8691-7A0261AEA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3058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51343-A585-4D5F-8434-97B42C8BF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31946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11645-8104-44AC-ADFD-F275DCA5A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378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3A66E-1504-4795-BB6D-F78AB0247E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87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C1D3B-824A-42EE-9F35-85C8A8C992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4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C4D21-9C63-44BC-9B6E-CCF970728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A1A7D-79BB-4380-ADB4-AE7884C2FC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117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14AF1-D65C-4F8D-82BA-AA7E71F482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875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D41E1-6956-420F-B947-5326F76E87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452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6C858-8815-4B4B-BF1F-0DBBD6F1C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4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BD473-9B7D-4022-AD44-DDFA0DB837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79179-5D06-4A37-907F-A12689CAC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233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C862D-37DC-4931-91E5-8A1A73C5F0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122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71517-C4C6-48BB-BA0F-89E1F885E2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722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9BDBE-871A-469A-B5A3-7567D438C0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834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6DC9D-0A85-480F-A587-EF51A0951F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568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AF839-01F3-4D93-8508-0CA846ED4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887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B354E-C2D2-4459-964D-55B1D58B6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82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3947D-7538-4206-A1FC-3233734F71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542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9A3DB-D7D1-494E-931B-E847EFFFD8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272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6CD87-B457-4CB5-8DAF-76EEF722C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85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72483-D175-414B-A192-30E668F75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9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9198E-354F-4331-9AA6-B44F47243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630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3A2DC-82DC-41F5-BCAF-C8936E9C1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965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C81E1-F673-4C89-B194-85E7A5B05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950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F4A53-15CF-4F4B-9C4B-625D3034B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030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9633C-D758-49BD-B5E3-5A2F14AAF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963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E423D-0272-486D-84D1-41BECD358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15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5062D-BB81-456D-AE0B-C13DB8E53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885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320E6-DE3A-4A98-A40A-CA82C3E54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291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4D511-92F9-49ED-9D01-F9EFBB260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700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CF2D1-A8FB-4028-8982-BFA9CA9F0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183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46CEA-CAEB-400D-AF42-6DF40F1AB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3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1D78D-C344-4C21-8D5C-969DD5438E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001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9F897-E378-44B0-9C1B-3B6898C25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311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88DD6-EB58-4EFE-A19B-441A339047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475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DDC00-6642-4C04-BA09-690DD91C1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51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F7274-96CF-48C3-8B05-DB516C2C5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125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06822-CCFC-41F4-BAF7-A377E1FF4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693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2AC44-9C7D-4E85-8664-E8056A6574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807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EDF31-FA3A-413C-807C-5AC0AB2F91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5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5C4CD-C96E-4030-9610-62813AEE45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45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A75CF-724B-424B-8DED-B2647EB5CA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248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14CBD-AEE2-47CE-9F2F-F2BC89BC97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2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DBADC-3EB3-4EAF-B7BF-F2854AA4D3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722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D5D5C8-D0B1-41FC-BFA0-7F2C3FB468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272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C6837-5BB1-43F4-A042-267299D40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570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961DE-DA82-44DC-B455-AA47E7CA7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764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6A4DB-A189-48A9-93E6-E0F186361F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783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8A7F9-FA23-41D4-B52E-A9EBC6C16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874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1F3B98-4A50-404A-BA45-7033EAE9BA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425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3F76A-EF37-4B6F-A115-219F6B4B5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266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09B98-F578-4DF1-8823-306033DE8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56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B3BCF-846D-4AF1-BF49-722C097F8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851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ABF86-FD35-47AE-890E-CC1FAEBE0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6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9E39E-1C6E-467D-AD96-0D674DA61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702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67DBF-F837-497E-9202-E3F6060802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726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61796-DAFD-4537-8FC5-62BDB50096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204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4C1A2-0612-49F3-B5A1-AC2F3DBF9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34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FA8D3-F6F0-4AE4-A1EC-8CE746FE68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89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A48B1-F2D8-4C58-98E8-5CC0964D1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806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BF295-87CE-4BA7-8A40-AF5A45C8F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68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4B479-AC1E-4FF5-95DB-99E861899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77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1D378-8FE0-4CF3-BEA9-20139F9BBB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7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CC82-44BC-40CE-8945-036E75851E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966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9EDE5-AAA4-4D98-A95C-DA64D5AD1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0B58F-9B23-40D2-B707-4A5FEAA417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262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731E6-EE75-48DC-BB4B-B3941927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3472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A7B6D-9091-4C35-93FD-D9E230BB5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413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10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8B35E-EA95-4FA8-B6FA-927C5591E1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005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1E6B4-8706-4BF9-92A6-0B17BE091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580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1FCD7-52A3-48F9-805C-87C0AEBC0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5459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24AA5-5656-4CCF-AAAA-DC11C61164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949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47944-1495-4B9F-AE9A-42E03D8E7A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001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809959-4A7A-4405-9CBA-DC357D18B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059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B8718-F52F-4257-8939-00C00902CB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101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6372C-9A84-4836-A20A-0F65CF8CC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5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517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517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216025" y="6354763"/>
            <a:ext cx="12192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390D088-EBA9-4348-98C2-365857E60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565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5565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5D8CC32-3CDF-4250-BA2A-79300E0892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75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667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5667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F805FEC-9D38-4A08-BDE7-3C4FDF7D3A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7700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5770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322E151-E44E-43D3-957A-7029BE5662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723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Isosceles Triangle 1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872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5872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3502A13-B151-4AA5-85EA-B56F925343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974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5975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8E0A262-BD65-4471-BE5F-674A651097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0772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0773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6077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E583E0-15D1-4C33-8553-9E1EBAF1F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6896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E0E180E-FA9F-4C32-AD3E-9B1D2DD40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8967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968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998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6998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8FFA2A6-9951-4315-A1C7-E4CE277354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011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101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101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BBBED01-3BE4-411E-8698-F43B2ED828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203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203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2C54FA9-9149-432E-A3C4-6C82A90F7D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721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40080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40080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40080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Page </a:t>
            </a:r>
            <a:fld id="{4B345D22-72B8-4812-99F5-A274C771B816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37223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224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59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Isosceles Triangle 1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306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306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A8988B0-1D3D-4A7E-BA16-617ABC03EA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408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408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BA15EFD-AB9D-4880-A778-297C885D03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5108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0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7511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640CFD9-1A87-48C8-902D-947361FCF5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329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880D95-F081-44F4-B63A-89AEB640B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3303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4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432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432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BAF4014-F9B1-4CEC-A29E-B8FA24CE1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47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5350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535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8C12617-3AEF-4069-8366-C73CA121DE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637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637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6142A4-18B6-4B4D-8385-DCE40232E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95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Isosceles Triangle 1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739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739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DF86756-3ED4-451C-BE47-29DC3875D8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842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842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68432A-2000-4918-9FCD-13AB9CF0D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9444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944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944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7ED0F8B-678E-4754-B737-5058CF668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8244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8245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4763"/>
            <a:ext cx="2286000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4763"/>
            <a:ext cx="3475038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9975" y="6354763"/>
            <a:ext cx="1520825" cy="366712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495251-55EF-40B7-93E0-1F15DC5C86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9267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9270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927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7EA0556-E071-4759-9C2B-2FD0FCB868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029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4029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8B1FCF-9B68-46C5-AED5-64B6052617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1315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Isosceles Triangle 1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131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4131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E2EA3A6-2E96-40ED-BD0C-B08BBF084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234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4234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B6A7E3-6CEA-4BC0-932A-F50B28A72E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traight Connector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Isosceles Triangle 11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3364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5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4336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02BA6FD-4B85-443B-96A2-F2012FF56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546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altLang="x-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x-none"/>
              <a:t>232 - Logic Design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AA9AAB1-B703-4C09-A2C0-3F776FA63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4631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Bookman Old Style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>
          <a:solidFill>
            <a:schemeClr val="tx2"/>
          </a:solidFill>
          <a:latin typeface="+mn-lt"/>
        </a:defRPr>
      </a:lvl2pPr>
      <a:lvl3pPr marL="822325" indent="-228600" algn="l" rtl="0" fontAlgn="base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>
          <a:solidFill>
            <a:schemeClr val="tx1"/>
          </a:solidFill>
          <a:latin typeface="+mn-lt"/>
        </a:defRPr>
      </a:lvl3pPr>
      <a:lvl4pPr marL="1096963" indent="-228600" algn="l" rtl="0" fontAlgn="base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>
          <a:solidFill>
            <a:schemeClr val="tx1"/>
          </a:solidFill>
          <a:latin typeface="+mn-lt"/>
        </a:defRPr>
      </a:lvl4pPr>
      <a:lvl5pPr marL="13716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5pPr>
      <a:lvl6pPr marL="18288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6pPr>
      <a:lvl7pPr marL="22860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7pPr>
      <a:lvl8pPr marL="27432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8pPr>
      <a:lvl9pPr marL="3200400" indent="-228600" algn="l" rtl="0" fontAlgn="base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emf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19100" y="908050"/>
            <a:ext cx="8420100" cy="2082800"/>
          </a:xfrm>
          <a:prstGeom prst="rect">
            <a:avLst/>
          </a:prstGeom>
          <a:noFill/>
          <a:ln>
            <a:noFill/>
          </a:ln>
          <a:effectLst>
            <a:outerShdw blurRad="63500"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defRPr/>
            </a:pPr>
            <a:r>
              <a:rPr lang="en-US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</a:rPr>
              <a:t>CENG</a:t>
            </a:r>
            <a:r>
              <a:rPr lang="tr-TR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</a:rPr>
              <a:t>-</a:t>
            </a:r>
            <a:r>
              <a:rPr lang="en-US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</a:rPr>
              <a:t>232</a:t>
            </a:r>
            <a:br>
              <a:rPr lang="tr-TR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</a:rPr>
            </a:br>
            <a:r>
              <a:rPr lang="en-US" altLang="x-none" sz="3800" dirty="0">
                <a:solidFill>
                  <a:schemeClr val="tx2"/>
                </a:solidFill>
                <a:latin typeface="Bookman Old Style" pitchFamily="18" charset="0"/>
                <a:ea typeface="+mn-ea"/>
              </a:rPr>
              <a:t>Logic Design</a:t>
            </a:r>
          </a:p>
        </p:txBody>
      </p:sp>
      <p:sp>
        <p:nvSpPr>
          <p:cNvPr id="16397" name="Rectangle 3"/>
          <p:cNvSpPr>
            <a:spLocks noChangeArrowheads="1"/>
          </p:cNvSpPr>
          <p:nvPr/>
        </p:nvSpPr>
        <p:spPr bwMode="auto">
          <a:xfrm>
            <a:off x="1281113" y="3890963"/>
            <a:ext cx="687228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None/>
            </a:pPr>
            <a:r>
              <a:rPr lang="en-US" altLang="x-none" sz="2800" dirty="0">
                <a:latin typeface="Gill Sans MT" pitchFamily="34" charset="0"/>
              </a:rPr>
              <a:t>Week 5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None/>
            </a:pPr>
            <a:r>
              <a:rPr lang="en-US" altLang="x-none" sz="2800" dirty="0">
                <a:latin typeface="Gill Sans MT" pitchFamily="34" charset="0"/>
              </a:rPr>
              <a:t>Encoders, Binary addition, Examples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 of two 4-bit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implement is to use four full-adders: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10</a:t>
            </a:fld>
            <a:endParaRPr lang="en-US" altLang="x-none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29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4648200"/>
            <a:ext cx="8153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How many inputs does this circuit have?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How many rows in the truth table?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How fast does this circuit work?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/>
              <a:t>Read carry-look-ahead (CLA) logic in your book on page 155.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345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A79D06-9315-114F-AC13-3A094D37D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75" y="1232704"/>
            <a:ext cx="4890015" cy="241624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EBA75-85C5-2D43-827F-0A189C2C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DA3C-F352-0C47-919A-40DF273E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11</a:t>
            </a:fld>
            <a:endParaRPr lang="en-US" altLang="x-non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30971-5363-7D42-8589-B8DEB9FE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56" y="3977378"/>
            <a:ext cx="4271302" cy="22447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0D5A20-681C-E942-A326-8AE0FE644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71" y="1288681"/>
            <a:ext cx="2491438" cy="23042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ED8471-FD92-D14A-B43D-AE33C36E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/>
              <a:t>Remember 7-segment display</a:t>
            </a:r>
          </a:p>
        </p:txBody>
      </p:sp>
    </p:spTree>
    <p:extLst>
      <p:ext uri="{BB962C8B-B14F-4D97-AF65-F5344CB8AC3E}">
        <p14:creationId xmlns:p14="http://schemas.microsoft.com/office/powerpoint/2010/main" val="9279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B941-1922-764E-8CFE-5594A3BD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 with a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FB6A1-88B7-854A-BD07-64919168C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571" y="1453425"/>
            <a:ext cx="3352800" cy="2809684"/>
          </a:xfrm>
        </p:spPr>
        <p:txBody>
          <a:bodyPr/>
          <a:lstStyle/>
          <a:p>
            <a:r>
              <a:rPr lang="en-US" sz="2000" dirty="0"/>
              <a:t>a=</a:t>
            </a:r>
            <a:r>
              <a:rPr lang="en-TR" sz="2000" dirty="0"/>
              <a:t>∑</a:t>
            </a:r>
            <a:r>
              <a:rPr lang="en-US" sz="2000" dirty="0"/>
              <a:t>m(0,2,3,5,6,7,8,9)</a:t>
            </a:r>
          </a:p>
          <a:p>
            <a:r>
              <a:rPr lang="en-US" sz="2000" dirty="0"/>
              <a:t>b=</a:t>
            </a:r>
            <a:r>
              <a:rPr lang="en-TR" sz="2000" dirty="0"/>
              <a:t>∑</a:t>
            </a:r>
            <a:r>
              <a:rPr lang="en-US" sz="2000" dirty="0"/>
              <a:t>m(0,1,2,3,4,7,8,9)</a:t>
            </a:r>
          </a:p>
          <a:p>
            <a:r>
              <a:rPr lang="en-US" sz="2000" dirty="0"/>
              <a:t>c=</a:t>
            </a:r>
            <a:r>
              <a:rPr lang="en-TR" sz="2000" dirty="0"/>
              <a:t>∑</a:t>
            </a:r>
            <a:r>
              <a:rPr lang="en-US" sz="2000" dirty="0"/>
              <a:t>m(0,1,3,4,5,6,7,8,9)</a:t>
            </a:r>
          </a:p>
          <a:p>
            <a:r>
              <a:rPr lang="en-US" sz="2000" dirty="0"/>
              <a:t>d=</a:t>
            </a:r>
            <a:r>
              <a:rPr lang="en-TR" sz="2000" dirty="0"/>
              <a:t>∑</a:t>
            </a:r>
            <a:r>
              <a:rPr lang="en-US" sz="2000" dirty="0"/>
              <a:t>m(0,2,3,5,6,8,9)</a:t>
            </a:r>
          </a:p>
          <a:p>
            <a:r>
              <a:rPr lang="en-US" sz="2000" dirty="0"/>
              <a:t>e=</a:t>
            </a:r>
            <a:r>
              <a:rPr lang="en-TR" sz="2000" dirty="0"/>
              <a:t>∑</a:t>
            </a:r>
            <a:r>
              <a:rPr lang="en-US" sz="2000" dirty="0"/>
              <a:t>m(0,2,6,8)</a:t>
            </a:r>
          </a:p>
          <a:p>
            <a:r>
              <a:rPr lang="en-US" sz="2000" dirty="0"/>
              <a:t>f=</a:t>
            </a:r>
            <a:r>
              <a:rPr lang="en-TR" sz="2000" dirty="0"/>
              <a:t>∑</a:t>
            </a:r>
            <a:r>
              <a:rPr lang="en-US" sz="2000" dirty="0"/>
              <a:t>m(0,4,5,6,8,9)</a:t>
            </a:r>
          </a:p>
          <a:p>
            <a:r>
              <a:rPr lang="en-US" sz="2000" dirty="0"/>
              <a:t>g=</a:t>
            </a:r>
            <a:r>
              <a:rPr lang="en-TR" sz="2000" dirty="0"/>
              <a:t>∑</a:t>
            </a:r>
            <a:r>
              <a:rPr lang="en-US" sz="2000" dirty="0"/>
              <a:t>m(2,3,4,5,6,8,9)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2C74B-F391-B84D-9CBC-0616AF50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642C1-B0EC-C94A-B65C-9918D8AA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26340-DD2C-564D-AA88-86882E6E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12</a:t>
            </a:fld>
            <a:endParaRPr lang="en-US" alt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6EF58-6C4B-0545-A50E-DF2A706E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9" y="1372598"/>
            <a:ext cx="4900996" cy="289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E7FA-4F11-7C43-881F-CC8B40E8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4-16 DEC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BD22C-FEB2-C74F-9963-537FD610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6C5D8-D52E-4A41-8680-8D878DB0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B43E9-527F-5D44-8BBB-D7BD9E97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13</a:t>
            </a:fld>
            <a:endParaRPr lang="en-US" altLang="x-non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F2C41C-295B-6040-B7E8-7DE273DA9211}"/>
              </a:ext>
            </a:extLst>
          </p:cNvPr>
          <p:cNvSpPr txBox="1">
            <a:spLocks/>
          </p:cNvSpPr>
          <p:nvPr/>
        </p:nvSpPr>
        <p:spPr bwMode="auto">
          <a:xfrm>
            <a:off x="180992" y="1219199"/>
            <a:ext cx="2971800" cy="280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+mn-lt"/>
              </a:defRPr>
            </a:lvl2pPr>
            <a:lvl3pPr marL="822325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+mn-lt"/>
              </a:defRPr>
            </a:lvl3pPr>
            <a:lvl4pPr marL="1096963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+mn-lt"/>
              </a:defRPr>
            </a:lvl4pPr>
            <a:lvl5pPr marL="13716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5pPr>
            <a:lvl6pPr marL="18288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6pPr>
            <a:lvl7pPr marL="22860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7pPr>
            <a:lvl8pPr marL="27432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8pPr>
            <a:lvl9pPr marL="32004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a=</a:t>
            </a:r>
            <a:r>
              <a:rPr lang="en-TR" sz="2000" kern="0" dirty="0"/>
              <a:t>∑</a:t>
            </a:r>
            <a:r>
              <a:rPr lang="en-US" sz="2000" kern="0" dirty="0"/>
              <a:t>m(0,2,3,5,6,7,8,9)</a:t>
            </a:r>
          </a:p>
          <a:p>
            <a:r>
              <a:rPr lang="en-US" sz="2000" kern="0" dirty="0"/>
              <a:t>b=</a:t>
            </a:r>
            <a:r>
              <a:rPr lang="en-TR" sz="2000" kern="0" dirty="0"/>
              <a:t>∑</a:t>
            </a:r>
            <a:r>
              <a:rPr lang="en-US" sz="2000" kern="0" dirty="0"/>
              <a:t>m(0,1,2,3,4,7,8,9)</a:t>
            </a:r>
          </a:p>
          <a:p>
            <a:r>
              <a:rPr lang="en-US" sz="2000" kern="0" dirty="0"/>
              <a:t>c=</a:t>
            </a:r>
            <a:r>
              <a:rPr lang="en-TR" sz="2000" kern="0" dirty="0"/>
              <a:t>∑</a:t>
            </a:r>
            <a:r>
              <a:rPr lang="en-US" sz="2000" kern="0" dirty="0"/>
              <a:t>m(0,1,3,4,5,6,7,8,9)</a:t>
            </a:r>
          </a:p>
          <a:p>
            <a:r>
              <a:rPr lang="en-US" sz="2000" kern="0" dirty="0"/>
              <a:t>d=</a:t>
            </a:r>
            <a:r>
              <a:rPr lang="en-TR" sz="2000" kern="0" dirty="0"/>
              <a:t>∑</a:t>
            </a:r>
            <a:r>
              <a:rPr lang="en-US" sz="2000" kern="0" dirty="0"/>
              <a:t>m(0,2,3,5,6,8,9)</a:t>
            </a:r>
          </a:p>
          <a:p>
            <a:r>
              <a:rPr lang="en-US" sz="2000" kern="0" dirty="0"/>
              <a:t>e=</a:t>
            </a:r>
            <a:r>
              <a:rPr lang="en-TR" sz="2000" kern="0" dirty="0"/>
              <a:t>∑</a:t>
            </a:r>
            <a:r>
              <a:rPr lang="en-US" sz="2000" kern="0" dirty="0"/>
              <a:t>m(0,2,6,8)</a:t>
            </a:r>
          </a:p>
          <a:p>
            <a:r>
              <a:rPr lang="en-US" sz="2000" kern="0" dirty="0"/>
              <a:t>f=</a:t>
            </a:r>
            <a:r>
              <a:rPr lang="en-TR" sz="2000" kern="0" dirty="0"/>
              <a:t>∑</a:t>
            </a:r>
            <a:r>
              <a:rPr lang="en-US" sz="2000" kern="0" dirty="0"/>
              <a:t>m(0,4,5,6,8,9)</a:t>
            </a:r>
          </a:p>
          <a:p>
            <a:r>
              <a:rPr lang="en-US" sz="2000" kern="0" dirty="0"/>
              <a:t>g=</a:t>
            </a:r>
            <a:r>
              <a:rPr lang="en-TR" sz="2000" kern="0" dirty="0"/>
              <a:t>∑</a:t>
            </a:r>
            <a:r>
              <a:rPr lang="en-US" sz="2000" kern="0" dirty="0"/>
              <a:t>m(2,3,4,5,6,8,9)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E837E-0645-A544-8677-80B81C32C587}"/>
              </a:ext>
            </a:extLst>
          </p:cNvPr>
          <p:cNvSpPr txBox="1"/>
          <p:nvPr/>
        </p:nvSpPr>
        <p:spPr>
          <a:xfrm>
            <a:off x="4267200" y="3664749"/>
            <a:ext cx="45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D</a:t>
            </a:r>
          </a:p>
          <a:p>
            <a:r>
              <a:rPr lang="en-US" sz="1400" dirty="0">
                <a:latin typeface="+mn-lt"/>
              </a:rPr>
              <a:t>C</a:t>
            </a:r>
          </a:p>
          <a:p>
            <a:r>
              <a:rPr lang="en-US" sz="1400" dirty="0">
                <a:latin typeface="+mn-lt"/>
              </a:rPr>
              <a:t>B</a:t>
            </a:r>
          </a:p>
          <a:p>
            <a:r>
              <a:rPr lang="en-US" sz="1400" dirty="0">
                <a:latin typeface="+mn-lt"/>
              </a:rPr>
              <a:t>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215471-FAF5-AA4A-9863-55149A3EC8CF}"/>
              </a:ext>
            </a:extLst>
          </p:cNvPr>
          <p:cNvSpPr txBox="1">
            <a:spLocks/>
          </p:cNvSpPr>
          <p:nvPr/>
        </p:nvSpPr>
        <p:spPr bwMode="auto">
          <a:xfrm>
            <a:off x="3276600" y="5130741"/>
            <a:ext cx="5676282" cy="77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+mn-lt"/>
              </a:defRPr>
            </a:lvl2pPr>
            <a:lvl3pPr marL="822325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+mn-lt"/>
              </a:defRPr>
            </a:lvl3pPr>
            <a:lvl4pPr marL="1096963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+mn-lt"/>
              </a:defRPr>
            </a:lvl4pPr>
            <a:lvl5pPr marL="13716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5pPr>
            <a:lvl6pPr marL="18288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6pPr>
            <a:lvl7pPr marL="22860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7pPr>
            <a:lvl8pPr marL="27432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8pPr>
            <a:lvl9pPr marL="32004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a = </a:t>
            </a:r>
            <a:r>
              <a:rPr lang="tr-TR" sz="2000" kern="0" dirty="0" err="1"/>
              <a:t>Q</a:t>
            </a:r>
            <a:r>
              <a:rPr lang="en-US" sz="2000" kern="0" baseline="-25000" dirty="0"/>
              <a:t>0 </a:t>
            </a:r>
            <a:r>
              <a:rPr lang="en-US" sz="2000" kern="0" dirty="0"/>
              <a:t>+ </a:t>
            </a:r>
            <a:r>
              <a:rPr lang="tr-TR" sz="2000" kern="0" dirty="0" err="1"/>
              <a:t>Q</a:t>
            </a:r>
            <a:r>
              <a:rPr lang="en-US" sz="2000" kern="0" baseline="-25000" dirty="0"/>
              <a:t>2 </a:t>
            </a:r>
            <a:r>
              <a:rPr lang="en-US" sz="2000" kern="0" dirty="0"/>
              <a:t>+ Q</a:t>
            </a:r>
            <a:r>
              <a:rPr lang="en-US" sz="2000" kern="0" baseline="-25000" dirty="0"/>
              <a:t>3</a:t>
            </a:r>
            <a:r>
              <a:rPr lang="en-US" sz="2000" kern="0" dirty="0"/>
              <a:t> + Q</a:t>
            </a:r>
            <a:r>
              <a:rPr lang="en-US" sz="2000" kern="0" baseline="-25000" dirty="0"/>
              <a:t>5</a:t>
            </a:r>
            <a:r>
              <a:rPr lang="en-US" sz="2000" kern="0" dirty="0"/>
              <a:t> + Q</a:t>
            </a:r>
            <a:r>
              <a:rPr lang="en-US" sz="2000" kern="0" baseline="-25000" dirty="0"/>
              <a:t>6</a:t>
            </a:r>
            <a:r>
              <a:rPr lang="en-US" sz="2000" kern="0" dirty="0"/>
              <a:t> + Q</a:t>
            </a:r>
            <a:r>
              <a:rPr lang="en-US" sz="2000" kern="0" baseline="-25000" dirty="0"/>
              <a:t>7</a:t>
            </a:r>
            <a:r>
              <a:rPr lang="en-US" sz="2000" kern="0" dirty="0"/>
              <a:t> + Q</a:t>
            </a:r>
            <a:r>
              <a:rPr lang="en-US" sz="2000" kern="0" baseline="-25000" dirty="0"/>
              <a:t>8</a:t>
            </a:r>
            <a:r>
              <a:rPr lang="en-US" sz="2000" kern="0" dirty="0"/>
              <a:t> + Q</a:t>
            </a:r>
            <a:r>
              <a:rPr lang="en-US" sz="2000" kern="0" baseline="-25000" dirty="0"/>
              <a:t>9</a:t>
            </a:r>
          </a:p>
          <a:p>
            <a:pPr marL="0" indent="0"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8A6AD-C7DF-8844-A442-1D8B6AA49914}"/>
              </a:ext>
            </a:extLst>
          </p:cNvPr>
          <p:cNvSpPr txBox="1"/>
          <p:nvPr/>
        </p:nvSpPr>
        <p:spPr>
          <a:xfrm>
            <a:off x="8610600" y="1536129"/>
            <a:ext cx="34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C2CB5A-FCD5-7B4E-AC0E-590E057D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2848"/>
            <a:ext cx="2465860" cy="3623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CD2D52-95B7-C243-973A-1473D7A96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726" y="1384270"/>
            <a:ext cx="1731874" cy="175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BCB14D-8B0F-0C45-9DEE-302DEFCC66FC}"/>
              </a:ext>
            </a:extLst>
          </p:cNvPr>
          <p:cNvSpPr txBox="1"/>
          <p:nvPr/>
        </p:nvSpPr>
        <p:spPr>
          <a:xfrm>
            <a:off x="4191000" y="294991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ill Sans MT" panose="020B0502020104020203" pitchFamily="34" charset="77"/>
              </a:rPr>
              <a:t>Vcc</a:t>
            </a:r>
            <a:endParaRPr lang="en-US" sz="1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843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0288-B500-2645-A797-C8D2CD1A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990600"/>
          </a:xfrm>
        </p:spPr>
        <p:txBody>
          <a:bodyPr/>
          <a:lstStyle/>
          <a:p>
            <a:r>
              <a:rPr lang="en-US" dirty="0"/>
              <a:t>Design it with an </a:t>
            </a:r>
            <a:r>
              <a:rPr lang="en-US" u="sng" dirty="0"/>
              <a:t>Active Low</a:t>
            </a:r>
            <a:r>
              <a:rPr lang="en-US" dirty="0"/>
              <a:t> Decoder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17B99-6917-A340-AF5A-34243722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2F6F7-B3A8-4B41-AA7F-A12A8A05C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ACA79-E485-8140-9469-39608D4D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14</a:t>
            </a:fld>
            <a:endParaRPr lang="en-US" altLang="x-non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DA1A99-925C-0445-AAA1-B97230A3342F}"/>
              </a:ext>
            </a:extLst>
          </p:cNvPr>
          <p:cNvSpPr txBox="1">
            <a:spLocks/>
          </p:cNvSpPr>
          <p:nvPr/>
        </p:nvSpPr>
        <p:spPr bwMode="auto">
          <a:xfrm>
            <a:off x="381000" y="1219200"/>
            <a:ext cx="6705600" cy="280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+mn-lt"/>
              </a:defRPr>
            </a:lvl2pPr>
            <a:lvl3pPr marL="822325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+mn-lt"/>
              </a:defRPr>
            </a:lvl3pPr>
            <a:lvl4pPr marL="1096963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+mn-lt"/>
              </a:defRPr>
            </a:lvl4pPr>
            <a:lvl5pPr marL="13716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5pPr>
            <a:lvl6pPr marL="18288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6pPr>
            <a:lvl7pPr marL="22860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7pPr>
            <a:lvl8pPr marL="27432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8pPr>
            <a:lvl9pPr marL="32004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a=</a:t>
            </a:r>
            <a:r>
              <a:rPr lang="en-TR" sz="2000" kern="0" dirty="0"/>
              <a:t>∑</a:t>
            </a:r>
            <a:r>
              <a:rPr lang="en-US" sz="2000" kern="0" dirty="0"/>
              <a:t>m(0,2,3,5,6,7,8,9)    =</a:t>
            </a:r>
            <a:r>
              <a:rPr lang="el-GR" sz="2000" dirty="0"/>
              <a:t>Π</a:t>
            </a:r>
            <a:r>
              <a:rPr lang="tr-TR" sz="2000" dirty="0"/>
              <a:t>M(1,4,10,11,12,13,14,15)</a:t>
            </a:r>
            <a:endParaRPr lang="en-US" sz="2000" kern="0" dirty="0"/>
          </a:p>
          <a:p>
            <a:r>
              <a:rPr lang="en-US" sz="2000" kern="0" dirty="0"/>
              <a:t>b=</a:t>
            </a:r>
            <a:r>
              <a:rPr lang="en-TR" sz="2000" kern="0" dirty="0"/>
              <a:t>∑</a:t>
            </a:r>
            <a:r>
              <a:rPr lang="en-US" sz="2000" kern="0" dirty="0"/>
              <a:t>m(0,1,2,3,4,7,8,9)    =</a:t>
            </a:r>
            <a:r>
              <a:rPr lang="el-GR" sz="2000" dirty="0"/>
              <a:t>Π</a:t>
            </a:r>
            <a:r>
              <a:rPr lang="tr-TR" sz="2000" dirty="0"/>
              <a:t>M(5,6,10,11,12,13,14,15)</a:t>
            </a:r>
            <a:endParaRPr lang="en-US" sz="2000" kern="0" dirty="0"/>
          </a:p>
          <a:p>
            <a:r>
              <a:rPr lang="en-US" sz="2000" kern="0" dirty="0"/>
              <a:t>c=</a:t>
            </a:r>
            <a:r>
              <a:rPr lang="en-TR" sz="2000" kern="0" dirty="0"/>
              <a:t>∑</a:t>
            </a:r>
            <a:r>
              <a:rPr lang="en-US" sz="2000" kern="0" dirty="0"/>
              <a:t>m(0,1,3,4,5,6,7,8,9) =</a:t>
            </a:r>
            <a:r>
              <a:rPr lang="el-GR" sz="2000" dirty="0"/>
              <a:t>Π</a:t>
            </a:r>
            <a:r>
              <a:rPr lang="tr-TR" sz="2000" dirty="0"/>
              <a:t>M(2,10,11,12,13,14,15)</a:t>
            </a:r>
            <a:endParaRPr lang="en-US" sz="2000" kern="0" dirty="0"/>
          </a:p>
          <a:p>
            <a:r>
              <a:rPr lang="en-US" sz="2000" kern="0" dirty="0"/>
              <a:t>d=</a:t>
            </a:r>
            <a:r>
              <a:rPr lang="en-TR" sz="2000" kern="0" dirty="0"/>
              <a:t>∑</a:t>
            </a:r>
            <a:r>
              <a:rPr lang="en-US" sz="2000" kern="0" dirty="0"/>
              <a:t>m(0,2,3,5,6,8,9)      =</a:t>
            </a:r>
            <a:r>
              <a:rPr lang="el-GR" sz="2000" dirty="0"/>
              <a:t>Π</a:t>
            </a:r>
            <a:r>
              <a:rPr lang="tr-TR" sz="2000" dirty="0"/>
              <a:t>M(1,4,7,10,11,12,13,14,15)</a:t>
            </a:r>
            <a:endParaRPr lang="en-US" sz="2000" kern="0" dirty="0"/>
          </a:p>
          <a:p>
            <a:r>
              <a:rPr lang="en-US" sz="2000" kern="0" dirty="0"/>
              <a:t>e=</a:t>
            </a:r>
            <a:r>
              <a:rPr lang="en-TR" sz="2000" kern="0" dirty="0"/>
              <a:t>∑</a:t>
            </a:r>
            <a:r>
              <a:rPr lang="en-US" sz="2000" kern="0" dirty="0"/>
              <a:t>m(0,2,6,8)              =</a:t>
            </a:r>
            <a:r>
              <a:rPr lang="el-GR" sz="2000" dirty="0"/>
              <a:t>Π</a:t>
            </a:r>
            <a:r>
              <a:rPr lang="tr-TR" sz="2000" dirty="0"/>
              <a:t>M(1,3,4,5,7,9,10,11,12,13,14,15)</a:t>
            </a:r>
            <a:endParaRPr lang="en-US" sz="2000" kern="0" dirty="0"/>
          </a:p>
          <a:p>
            <a:r>
              <a:rPr lang="en-US" sz="2000" kern="0" dirty="0"/>
              <a:t>f=</a:t>
            </a:r>
            <a:r>
              <a:rPr lang="en-TR" sz="2000" kern="0" dirty="0"/>
              <a:t>∑</a:t>
            </a:r>
            <a:r>
              <a:rPr lang="en-US" sz="2000" kern="0" dirty="0"/>
              <a:t>m(0,4,5,6,8,9)          =</a:t>
            </a:r>
            <a:r>
              <a:rPr lang="el-GR" sz="2000" dirty="0"/>
              <a:t>Π</a:t>
            </a:r>
            <a:r>
              <a:rPr lang="tr-TR" sz="2000" dirty="0"/>
              <a:t>M(1,2,3,7,10,11,12,13,14,15)</a:t>
            </a:r>
            <a:endParaRPr lang="en-US" sz="2000" kern="0" dirty="0"/>
          </a:p>
          <a:p>
            <a:r>
              <a:rPr lang="en-US" sz="2000" kern="0" dirty="0"/>
              <a:t>g=</a:t>
            </a:r>
            <a:r>
              <a:rPr lang="en-TR" sz="2000" kern="0" dirty="0"/>
              <a:t>∑</a:t>
            </a:r>
            <a:r>
              <a:rPr lang="en-US" sz="2000" kern="0" dirty="0"/>
              <a:t>m(2,3,4,5,6,8,9)       =</a:t>
            </a:r>
            <a:r>
              <a:rPr lang="el-GR" sz="2000" dirty="0"/>
              <a:t>Π</a:t>
            </a:r>
            <a:r>
              <a:rPr lang="tr-TR" sz="2000" dirty="0"/>
              <a:t>M(0,1,7,10,11,12,13,14,15)</a:t>
            </a:r>
            <a:endParaRPr lang="en-US" sz="2000" kern="0" dirty="0"/>
          </a:p>
          <a:p>
            <a:pPr marL="0" indent="0">
              <a:buNone/>
            </a:pPr>
            <a:endParaRPr lang="en-US" kern="0" dirty="0"/>
          </a:p>
          <a:p>
            <a:endParaRPr lang="en-US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5A4B3F-6D66-6044-8227-D214B2D6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99" y="3124200"/>
            <a:ext cx="2082800" cy="3060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A947E1-E92C-D84B-8518-2DDCFF01331F}"/>
              </a:ext>
            </a:extLst>
          </p:cNvPr>
          <p:cNvSpPr/>
          <p:nvPr/>
        </p:nvSpPr>
        <p:spPr>
          <a:xfrm>
            <a:off x="3193473" y="1219200"/>
            <a:ext cx="374072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352AA-F7EF-334D-860C-10DA2ADC4CF7}"/>
              </a:ext>
            </a:extLst>
          </p:cNvPr>
          <p:cNvSpPr txBox="1"/>
          <p:nvPr/>
        </p:nvSpPr>
        <p:spPr>
          <a:xfrm>
            <a:off x="6477000" y="5188803"/>
            <a:ext cx="38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D</a:t>
            </a:r>
          </a:p>
          <a:p>
            <a:r>
              <a:rPr lang="en-US" sz="1200" dirty="0">
                <a:latin typeface="+mn-lt"/>
              </a:rPr>
              <a:t>C</a:t>
            </a:r>
          </a:p>
          <a:p>
            <a:r>
              <a:rPr lang="en-US" sz="1200" dirty="0">
                <a:latin typeface="+mn-lt"/>
              </a:rPr>
              <a:t>B</a:t>
            </a:r>
          </a:p>
          <a:p>
            <a:r>
              <a:rPr lang="en-US" sz="1200" dirty="0">
                <a:latin typeface="+mn-lt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AD4FC-97CA-1044-9151-4DAF2D90C095}"/>
              </a:ext>
            </a:extLst>
          </p:cNvPr>
          <p:cNvSpPr txBox="1"/>
          <p:nvPr/>
        </p:nvSpPr>
        <p:spPr>
          <a:xfrm>
            <a:off x="6297592" y="4572000"/>
            <a:ext cx="560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GND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6B4809-5951-5C46-BC21-57A076BD9984}"/>
              </a:ext>
            </a:extLst>
          </p:cNvPr>
          <p:cNvSpPr txBox="1">
            <a:spLocks/>
          </p:cNvSpPr>
          <p:nvPr/>
        </p:nvSpPr>
        <p:spPr bwMode="auto">
          <a:xfrm>
            <a:off x="457200" y="5261630"/>
            <a:ext cx="48768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+mn-lt"/>
              </a:defRPr>
            </a:lvl2pPr>
            <a:lvl3pPr marL="822325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+mn-lt"/>
              </a:defRPr>
            </a:lvl3pPr>
            <a:lvl4pPr marL="1096963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+mn-lt"/>
              </a:defRPr>
            </a:lvl4pPr>
            <a:lvl5pPr marL="13716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5pPr>
            <a:lvl6pPr marL="18288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6pPr>
            <a:lvl7pPr marL="22860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7pPr>
            <a:lvl8pPr marL="27432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8pPr>
            <a:lvl9pPr marL="32004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b = </a:t>
            </a:r>
            <a:r>
              <a:rPr lang="tr-TR" sz="2000" kern="0" dirty="0"/>
              <a:t>Q</a:t>
            </a:r>
            <a:r>
              <a:rPr lang="tr-TR" sz="2000" kern="0" baseline="-25000" dirty="0"/>
              <a:t>5</a:t>
            </a:r>
            <a:r>
              <a:rPr lang="en-US" sz="2000" kern="0" baseline="30000" dirty="0"/>
              <a:t>’</a:t>
            </a:r>
            <a:r>
              <a:rPr lang="tr-TR" sz="2800" kern="0" dirty="0"/>
              <a:t> </a:t>
            </a:r>
            <a:r>
              <a:rPr lang="tr-TR" sz="2000" kern="0" dirty="0"/>
              <a:t>Q</a:t>
            </a:r>
            <a:r>
              <a:rPr lang="tr-TR" sz="2000" kern="0" baseline="-25000" dirty="0"/>
              <a:t>6</a:t>
            </a:r>
            <a:r>
              <a:rPr lang="en-US" sz="2000" kern="0" baseline="30000" dirty="0"/>
              <a:t>’</a:t>
            </a:r>
            <a:r>
              <a:rPr lang="tr-TR" sz="2800" kern="0" dirty="0"/>
              <a:t> </a:t>
            </a:r>
            <a:r>
              <a:rPr lang="tr-TR" sz="2000" kern="0" dirty="0"/>
              <a:t>Q</a:t>
            </a:r>
            <a:r>
              <a:rPr lang="tr-TR" sz="2000" kern="0" baseline="-25000" dirty="0"/>
              <a:t>1</a:t>
            </a:r>
            <a:r>
              <a:rPr lang="en-US" sz="2000" kern="0" baseline="-25000" dirty="0"/>
              <a:t>0</a:t>
            </a:r>
            <a:r>
              <a:rPr lang="en-US" sz="2000" kern="0" baseline="30000" dirty="0"/>
              <a:t>’</a:t>
            </a:r>
            <a:r>
              <a:rPr lang="tr-TR" sz="2800" kern="0" dirty="0"/>
              <a:t> </a:t>
            </a:r>
            <a:r>
              <a:rPr lang="tr-TR" sz="2000" kern="0" dirty="0"/>
              <a:t>Q</a:t>
            </a:r>
            <a:r>
              <a:rPr lang="tr-TR" sz="2000" kern="0" baseline="-25000" dirty="0"/>
              <a:t>1</a:t>
            </a:r>
            <a:r>
              <a:rPr lang="en-US" sz="2000" kern="0" baseline="-25000" dirty="0"/>
              <a:t>1</a:t>
            </a:r>
            <a:r>
              <a:rPr lang="en-US" sz="2000" kern="0" baseline="30000" dirty="0"/>
              <a:t>’</a:t>
            </a:r>
            <a:r>
              <a:rPr lang="en-US" sz="2000" kern="0" dirty="0"/>
              <a:t> </a:t>
            </a:r>
            <a:r>
              <a:rPr lang="tr-TR" sz="2000" kern="0" dirty="0"/>
              <a:t>Q</a:t>
            </a:r>
            <a:r>
              <a:rPr lang="tr-TR" sz="2000" kern="0" baseline="-25000" dirty="0"/>
              <a:t>1</a:t>
            </a:r>
            <a:r>
              <a:rPr lang="en-US" sz="2000" kern="0" baseline="-25000" dirty="0"/>
              <a:t>2</a:t>
            </a:r>
            <a:r>
              <a:rPr lang="en-US" sz="2000" kern="0" baseline="30000" dirty="0"/>
              <a:t>’</a:t>
            </a:r>
            <a:r>
              <a:rPr lang="en-US" sz="2000" kern="0" dirty="0"/>
              <a:t> </a:t>
            </a:r>
            <a:r>
              <a:rPr lang="tr-TR" sz="2000" kern="0" dirty="0"/>
              <a:t>Q</a:t>
            </a:r>
            <a:r>
              <a:rPr lang="tr-TR" sz="2000" kern="0" baseline="-25000" dirty="0"/>
              <a:t>1</a:t>
            </a:r>
            <a:r>
              <a:rPr lang="en-US" sz="2000" kern="0" baseline="-25000" dirty="0"/>
              <a:t>3</a:t>
            </a:r>
            <a:r>
              <a:rPr lang="en-US" sz="2000" kern="0" baseline="30000" dirty="0"/>
              <a:t>’</a:t>
            </a:r>
            <a:r>
              <a:rPr lang="tr-TR" sz="2800" kern="0" dirty="0"/>
              <a:t> </a:t>
            </a:r>
            <a:r>
              <a:rPr lang="tr-TR" sz="2000" kern="0" dirty="0"/>
              <a:t>Q</a:t>
            </a:r>
            <a:r>
              <a:rPr lang="tr-TR" sz="2000" kern="0" baseline="-25000" dirty="0"/>
              <a:t>1</a:t>
            </a:r>
            <a:r>
              <a:rPr lang="en-US" sz="2000" kern="0" baseline="-25000" dirty="0"/>
              <a:t>4</a:t>
            </a:r>
            <a:r>
              <a:rPr lang="en-US" sz="2000" kern="0" baseline="30000" dirty="0"/>
              <a:t>’</a:t>
            </a:r>
            <a:r>
              <a:rPr lang="en-US" sz="2000" kern="0" dirty="0"/>
              <a:t> </a:t>
            </a:r>
            <a:r>
              <a:rPr lang="tr-TR" sz="2000" kern="0" dirty="0"/>
              <a:t>Q</a:t>
            </a:r>
            <a:r>
              <a:rPr lang="tr-TR" sz="2000" kern="0" baseline="-25000" dirty="0"/>
              <a:t>1</a:t>
            </a:r>
            <a:r>
              <a:rPr lang="en-US" sz="2000" kern="0" baseline="-25000" dirty="0"/>
              <a:t>5</a:t>
            </a:r>
            <a:r>
              <a:rPr lang="en-US" sz="2000" kern="0" baseline="30000" dirty="0"/>
              <a:t>’</a:t>
            </a:r>
            <a:endParaRPr lang="en-US" sz="2000" kern="0" dirty="0"/>
          </a:p>
          <a:p>
            <a:endParaRPr lang="en-US" sz="2000" kern="0" dirty="0"/>
          </a:p>
          <a:p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9658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4189-26DC-C84C-B56B-FEC239FC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 with 16-1 MUX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6F15B-149D-FC48-A61F-9CFFF60D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614A-8F5A-FB47-B888-0352722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1898B-DEE2-CA45-A0A8-223A99EA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15</a:t>
            </a:fld>
            <a:endParaRPr lang="en-US" altLang="x-non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65D0C-AF06-5047-A5DF-C0139F9ECBB7}"/>
              </a:ext>
            </a:extLst>
          </p:cNvPr>
          <p:cNvSpPr txBox="1">
            <a:spLocks/>
          </p:cNvSpPr>
          <p:nvPr/>
        </p:nvSpPr>
        <p:spPr bwMode="auto">
          <a:xfrm>
            <a:off x="228600" y="1349551"/>
            <a:ext cx="2971800" cy="280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+mn-lt"/>
              </a:defRPr>
            </a:lvl2pPr>
            <a:lvl3pPr marL="822325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+mn-lt"/>
              </a:defRPr>
            </a:lvl3pPr>
            <a:lvl4pPr marL="1096963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>
                <a:solidFill>
                  <a:schemeClr val="tx1"/>
                </a:solidFill>
                <a:latin typeface="+mn-lt"/>
              </a:defRPr>
            </a:lvl4pPr>
            <a:lvl5pPr marL="13716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5pPr>
            <a:lvl6pPr marL="18288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6pPr>
            <a:lvl7pPr marL="22860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7pPr>
            <a:lvl8pPr marL="27432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8pPr>
            <a:lvl9pPr marL="3200400" indent="-228600" algn="l" rtl="0" fontAlgn="base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a=</a:t>
            </a:r>
            <a:r>
              <a:rPr lang="en-TR" sz="2000" kern="0" dirty="0"/>
              <a:t>∑</a:t>
            </a:r>
            <a:r>
              <a:rPr lang="en-US" sz="2000" kern="0" dirty="0"/>
              <a:t>m(0,2,3,5,6,7,8,9)</a:t>
            </a:r>
          </a:p>
          <a:p>
            <a:r>
              <a:rPr lang="en-US" sz="2000" kern="0" dirty="0"/>
              <a:t>b=</a:t>
            </a:r>
            <a:r>
              <a:rPr lang="en-TR" sz="2000" kern="0" dirty="0"/>
              <a:t>∑</a:t>
            </a:r>
            <a:r>
              <a:rPr lang="en-US" sz="2000" kern="0" dirty="0"/>
              <a:t>m(0,1,2,3,4,7,8,9)</a:t>
            </a:r>
          </a:p>
          <a:p>
            <a:r>
              <a:rPr lang="en-US" sz="2000" kern="0" dirty="0"/>
              <a:t>c=</a:t>
            </a:r>
            <a:r>
              <a:rPr lang="en-TR" sz="2000" kern="0" dirty="0"/>
              <a:t>∑</a:t>
            </a:r>
            <a:r>
              <a:rPr lang="en-US" sz="2000" kern="0" dirty="0"/>
              <a:t>m(0,1,3,4,5,6,7,8,9)</a:t>
            </a:r>
          </a:p>
          <a:p>
            <a:r>
              <a:rPr lang="en-US" sz="2000" kern="0" dirty="0"/>
              <a:t>d=</a:t>
            </a:r>
            <a:r>
              <a:rPr lang="en-TR" sz="2000" kern="0" dirty="0"/>
              <a:t>∑</a:t>
            </a:r>
            <a:r>
              <a:rPr lang="en-US" sz="2000" kern="0" dirty="0"/>
              <a:t>m(0,2,3,5,6,8,9)</a:t>
            </a:r>
          </a:p>
          <a:p>
            <a:r>
              <a:rPr lang="en-US" sz="2000" kern="0" dirty="0"/>
              <a:t>e=</a:t>
            </a:r>
            <a:r>
              <a:rPr lang="en-TR" sz="2000" kern="0" dirty="0"/>
              <a:t>∑</a:t>
            </a:r>
            <a:r>
              <a:rPr lang="en-US" sz="2000" kern="0" dirty="0"/>
              <a:t>m(0,2,6,8)</a:t>
            </a:r>
          </a:p>
          <a:p>
            <a:r>
              <a:rPr lang="en-US" sz="2000" kern="0" dirty="0"/>
              <a:t>f=</a:t>
            </a:r>
            <a:r>
              <a:rPr lang="en-TR" sz="2000" kern="0" dirty="0"/>
              <a:t>∑</a:t>
            </a:r>
            <a:r>
              <a:rPr lang="en-US" sz="2000" kern="0" dirty="0"/>
              <a:t>m(0,4,5,6,8,9)</a:t>
            </a:r>
          </a:p>
          <a:p>
            <a:r>
              <a:rPr lang="en-US" sz="2000" kern="0" dirty="0"/>
              <a:t>g=</a:t>
            </a:r>
            <a:r>
              <a:rPr lang="en-TR" sz="2000" kern="0" dirty="0"/>
              <a:t>∑</a:t>
            </a:r>
            <a:r>
              <a:rPr lang="en-US" sz="2000" kern="0" dirty="0"/>
              <a:t>m(2,3,4,5,6,8,9)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03905-2E3A-FF4B-AD4D-056D101B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2" y="1397000"/>
            <a:ext cx="2108200" cy="406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5057CC-EBB6-3741-8ECD-E33C43C52FFA}"/>
              </a:ext>
            </a:extLst>
          </p:cNvPr>
          <p:cNvSpPr txBox="1"/>
          <p:nvPr/>
        </p:nvSpPr>
        <p:spPr>
          <a:xfrm>
            <a:off x="5562600" y="543800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 A  B  C  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99144-6F17-C046-A955-DFDAD0B6AEAF}"/>
              </a:ext>
            </a:extLst>
          </p:cNvPr>
          <p:cNvSpPr txBox="1"/>
          <p:nvPr/>
        </p:nvSpPr>
        <p:spPr>
          <a:xfrm>
            <a:off x="7073161" y="3290500"/>
            <a:ext cx="325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346EA-9D24-BB4E-A0BB-FF8AD371C55C}"/>
              </a:ext>
            </a:extLst>
          </p:cNvPr>
          <p:cNvSpPr txBox="1"/>
          <p:nvPr/>
        </p:nvSpPr>
        <p:spPr>
          <a:xfrm>
            <a:off x="4651375" y="1856750"/>
            <a:ext cx="3253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>
                <a:latin typeface="+mn-lt"/>
              </a:rPr>
              <a:t>1</a:t>
            </a:r>
          </a:p>
          <a:p>
            <a:r>
              <a:rPr lang="en-US" sz="1150" dirty="0">
                <a:latin typeface="+mn-lt"/>
              </a:rPr>
              <a:t>1</a:t>
            </a:r>
          </a:p>
          <a:p>
            <a:r>
              <a:rPr lang="en-US" sz="1150" dirty="0">
                <a:latin typeface="+mn-lt"/>
              </a:rPr>
              <a:t>0</a:t>
            </a:r>
          </a:p>
          <a:p>
            <a:r>
              <a:rPr lang="en-US" sz="1150" dirty="0">
                <a:latin typeface="+mn-lt"/>
              </a:rPr>
              <a:t>1</a:t>
            </a:r>
          </a:p>
          <a:p>
            <a:r>
              <a:rPr lang="en-US" sz="1150" dirty="0">
                <a:latin typeface="+mn-lt"/>
              </a:rPr>
              <a:t>1</a:t>
            </a:r>
          </a:p>
          <a:p>
            <a:r>
              <a:rPr lang="en-US" sz="1150" dirty="0">
                <a:latin typeface="+mn-lt"/>
              </a:rPr>
              <a:t>1</a:t>
            </a:r>
          </a:p>
          <a:p>
            <a:r>
              <a:rPr lang="en-US" sz="1150" dirty="0">
                <a:latin typeface="+mn-lt"/>
              </a:rPr>
              <a:t>1</a:t>
            </a:r>
          </a:p>
          <a:p>
            <a:r>
              <a:rPr lang="en-US" sz="1150" dirty="0">
                <a:latin typeface="+mn-lt"/>
              </a:rPr>
              <a:t>1</a:t>
            </a:r>
          </a:p>
          <a:p>
            <a:r>
              <a:rPr lang="en-US" sz="1150" dirty="0">
                <a:latin typeface="+mn-lt"/>
              </a:rPr>
              <a:t>1</a:t>
            </a:r>
          </a:p>
          <a:p>
            <a:r>
              <a:rPr lang="en-US" sz="1150" dirty="0">
                <a:latin typeface="+mn-lt"/>
              </a:rPr>
              <a:t>1</a:t>
            </a:r>
          </a:p>
          <a:p>
            <a:r>
              <a:rPr lang="en-US" sz="1150" dirty="0">
                <a:latin typeface="+mn-lt"/>
              </a:rPr>
              <a:t>0</a:t>
            </a:r>
          </a:p>
          <a:p>
            <a:r>
              <a:rPr lang="en-US" sz="1150" dirty="0">
                <a:latin typeface="+mn-lt"/>
              </a:rPr>
              <a:t>0</a:t>
            </a:r>
          </a:p>
          <a:p>
            <a:r>
              <a:rPr lang="en-US" sz="1150" dirty="0">
                <a:latin typeface="+mn-lt"/>
              </a:rPr>
              <a:t>0</a:t>
            </a:r>
          </a:p>
          <a:p>
            <a:r>
              <a:rPr lang="en-US" sz="1150" dirty="0">
                <a:latin typeface="+mn-lt"/>
              </a:rPr>
              <a:t>0</a:t>
            </a:r>
          </a:p>
          <a:p>
            <a:r>
              <a:rPr lang="en-US" sz="1150" dirty="0">
                <a:latin typeface="+mn-lt"/>
              </a:rPr>
              <a:t>0</a:t>
            </a:r>
          </a:p>
          <a:p>
            <a:r>
              <a:rPr lang="en-US" sz="1150" dirty="0">
                <a:latin typeface="+mn-lt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F8500-3BC8-3944-B181-7A5D1E9FAA98}"/>
              </a:ext>
            </a:extLst>
          </p:cNvPr>
          <p:cNvSpPr txBox="1"/>
          <p:nvPr/>
        </p:nvSpPr>
        <p:spPr>
          <a:xfrm>
            <a:off x="6035339" y="1347400"/>
            <a:ext cx="517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38082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C427-D5B0-894E-BEBF-1E186680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 with 8-1 MUX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9B01B-1608-F548-A71C-B065018D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7379B-AF82-0940-B4C3-1041A87D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4CBB5-DFC6-9A45-BEF8-A19F2C3E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16</a:t>
            </a:fld>
            <a:endParaRPr lang="en-US" alt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EF2EA-432C-2145-AD3A-E0075F1B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49" y="1219200"/>
            <a:ext cx="4900996" cy="28946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5C75C-EB65-F247-893D-2CD1CF276D23}"/>
              </a:ext>
            </a:extLst>
          </p:cNvPr>
          <p:cNvCxnSpPr/>
          <p:nvPr/>
        </p:nvCxnSpPr>
        <p:spPr>
          <a:xfrm>
            <a:off x="612775" y="2133600"/>
            <a:ext cx="456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0C626-1E13-E94A-8F8E-02FD8EE8541A}"/>
              </a:ext>
            </a:extLst>
          </p:cNvPr>
          <p:cNvCxnSpPr/>
          <p:nvPr/>
        </p:nvCxnSpPr>
        <p:spPr>
          <a:xfrm>
            <a:off x="599534" y="2667000"/>
            <a:ext cx="456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D7C357-40A0-2345-A2B3-7781DBECDA9E}"/>
              </a:ext>
            </a:extLst>
          </p:cNvPr>
          <p:cNvCxnSpPr/>
          <p:nvPr/>
        </p:nvCxnSpPr>
        <p:spPr>
          <a:xfrm>
            <a:off x="599533" y="3124200"/>
            <a:ext cx="456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A0E80B-DEDD-D642-8CBF-1ED2F19CE232}"/>
              </a:ext>
            </a:extLst>
          </p:cNvPr>
          <p:cNvCxnSpPr/>
          <p:nvPr/>
        </p:nvCxnSpPr>
        <p:spPr>
          <a:xfrm>
            <a:off x="612775" y="3581400"/>
            <a:ext cx="456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D4E581-707F-C649-8276-86CD516104BF}"/>
              </a:ext>
            </a:extLst>
          </p:cNvPr>
          <p:cNvGrpSpPr/>
          <p:nvPr/>
        </p:nvGrpSpPr>
        <p:grpSpPr>
          <a:xfrm>
            <a:off x="433004" y="4096116"/>
            <a:ext cx="4900996" cy="1436010"/>
            <a:chOff x="433004" y="4096116"/>
            <a:chExt cx="4900996" cy="14360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2F521C-51E1-6A4C-919A-5E9C6F6BA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171" b="17799"/>
            <a:stretch/>
          </p:blipFill>
          <p:spPr>
            <a:xfrm>
              <a:off x="433004" y="4096116"/>
              <a:ext cx="4900996" cy="139028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E63994-039C-AA4F-B8F5-CC4EBFD20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4113801"/>
              <a:ext cx="225425" cy="49781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6460F9-70DB-BC46-848B-A1161431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775" y="4581410"/>
              <a:ext cx="225425" cy="49781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ABCD6A-ED2A-6841-AE94-1306A5DBE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5034312"/>
              <a:ext cx="225425" cy="49781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13FA8-C3C7-774D-AE2C-CD6052DFC50C}"/>
                </a:ext>
              </a:extLst>
            </p:cNvPr>
            <p:cNvSpPr/>
            <p:nvPr/>
          </p:nvSpPr>
          <p:spPr>
            <a:xfrm>
              <a:off x="2438400" y="4114800"/>
              <a:ext cx="25527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E2AED3-8F4A-0544-8C9D-D350AEF14805}"/>
                </a:ext>
              </a:extLst>
            </p:cNvPr>
            <p:cNvSpPr txBox="1"/>
            <p:nvPr/>
          </p:nvSpPr>
          <p:spPr>
            <a:xfrm>
              <a:off x="3562350" y="4356344"/>
              <a:ext cx="304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0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BB6567-B6BB-AF4C-A266-9CEDD59D8D28}"/>
              </a:ext>
            </a:extLst>
          </p:cNvPr>
          <p:cNvCxnSpPr/>
          <p:nvPr/>
        </p:nvCxnSpPr>
        <p:spPr>
          <a:xfrm>
            <a:off x="614362" y="4572000"/>
            <a:ext cx="456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DF7C0E-AA06-D742-B4A8-FEAC287DBD3A}"/>
              </a:ext>
            </a:extLst>
          </p:cNvPr>
          <p:cNvCxnSpPr/>
          <p:nvPr/>
        </p:nvCxnSpPr>
        <p:spPr>
          <a:xfrm>
            <a:off x="599533" y="5034312"/>
            <a:ext cx="4568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2AA17C-FE1B-374C-A619-899100E61DB0}"/>
              </a:ext>
            </a:extLst>
          </p:cNvPr>
          <p:cNvCxnSpPr>
            <a:cxnSpLocks/>
          </p:cNvCxnSpPr>
          <p:nvPr/>
        </p:nvCxnSpPr>
        <p:spPr>
          <a:xfrm>
            <a:off x="599533" y="5486400"/>
            <a:ext cx="4658267" cy="0"/>
          </a:xfrm>
          <a:prstGeom prst="line">
            <a:avLst/>
          </a:prstGeom>
          <a:ln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F8D4F6-A5F3-BF45-A587-1F10F7B55A01}"/>
              </a:ext>
            </a:extLst>
          </p:cNvPr>
          <p:cNvSpPr txBox="1"/>
          <p:nvPr/>
        </p:nvSpPr>
        <p:spPr>
          <a:xfrm>
            <a:off x="5410200" y="1552351"/>
            <a:ext cx="7620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F99D6-6563-8246-9EF5-8B5FF722D4C8}"/>
              </a:ext>
            </a:extLst>
          </p:cNvPr>
          <p:cNvSpPr txBox="1"/>
          <p:nvPr/>
        </p:nvSpPr>
        <p:spPr>
          <a:xfrm>
            <a:off x="5477433" y="1219200"/>
            <a:ext cx="3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8CCDEE-2CEE-D54B-B728-01CDE91B7C91}"/>
              </a:ext>
            </a:extLst>
          </p:cNvPr>
          <p:cNvSpPr txBox="1"/>
          <p:nvPr/>
        </p:nvSpPr>
        <p:spPr>
          <a:xfrm>
            <a:off x="5410200" y="2057400"/>
            <a:ext cx="7620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EEE2F-7452-7E4F-89BB-4EFEE2CC0621}"/>
              </a:ext>
            </a:extLst>
          </p:cNvPr>
          <p:cNvSpPr txBox="1"/>
          <p:nvPr/>
        </p:nvSpPr>
        <p:spPr>
          <a:xfrm>
            <a:off x="5410200" y="2590800"/>
            <a:ext cx="7620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B9168-A18A-CA44-A8CA-02F448805B1B}"/>
              </a:ext>
            </a:extLst>
          </p:cNvPr>
          <p:cNvSpPr txBox="1"/>
          <p:nvPr/>
        </p:nvSpPr>
        <p:spPr>
          <a:xfrm>
            <a:off x="5410200" y="3048000"/>
            <a:ext cx="7620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F590B-1AAA-654B-9313-F1EDF108D889}"/>
              </a:ext>
            </a:extLst>
          </p:cNvPr>
          <p:cNvSpPr txBox="1"/>
          <p:nvPr/>
        </p:nvSpPr>
        <p:spPr>
          <a:xfrm>
            <a:off x="5413664" y="3505200"/>
            <a:ext cx="7620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5065B-FB5D-B445-BD5F-FEFD65AD1D8A}"/>
              </a:ext>
            </a:extLst>
          </p:cNvPr>
          <p:cNvSpPr txBox="1"/>
          <p:nvPr/>
        </p:nvSpPr>
        <p:spPr>
          <a:xfrm>
            <a:off x="5439166" y="4010249"/>
            <a:ext cx="7620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DE1950-C179-2F4B-9D02-075DBC9FFC5C}"/>
              </a:ext>
            </a:extLst>
          </p:cNvPr>
          <p:cNvSpPr txBox="1"/>
          <p:nvPr/>
        </p:nvSpPr>
        <p:spPr>
          <a:xfrm>
            <a:off x="5450369" y="4495800"/>
            <a:ext cx="7620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D55D86-8747-8A42-A561-5435C6A8B16B}"/>
              </a:ext>
            </a:extLst>
          </p:cNvPr>
          <p:cNvSpPr txBox="1"/>
          <p:nvPr/>
        </p:nvSpPr>
        <p:spPr>
          <a:xfrm>
            <a:off x="5439166" y="4972498"/>
            <a:ext cx="7620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F0DD4A-88D6-0346-B21D-34CEA3AC2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266" y="2554224"/>
            <a:ext cx="2120900" cy="25781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9AB18F-C9E9-A84D-9F26-B3BAA4EF044F}"/>
              </a:ext>
            </a:extLst>
          </p:cNvPr>
          <p:cNvSpPr txBox="1"/>
          <p:nvPr/>
        </p:nvSpPr>
        <p:spPr>
          <a:xfrm>
            <a:off x="7426984" y="5132324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 A  B  C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A28CB7-0EC7-B741-9F38-FE7A03AFA998}"/>
              </a:ext>
            </a:extLst>
          </p:cNvPr>
          <p:cNvSpPr txBox="1"/>
          <p:nvPr/>
        </p:nvSpPr>
        <p:spPr>
          <a:xfrm>
            <a:off x="8741166" y="3596640"/>
            <a:ext cx="179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A9EA9F-06D5-674B-8BE7-125599760209}"/>
              </a:ext>
            </a:extLst>
          </p:cNvPr>
          <p:cNvSpPr txBox="1"/>
          <p:nvPr/>
        </p:nvSpPr>
        <p:spPr>
          <a:xfrm>
            <a:off x="7807984" y="2277225"/>
            <a:ext cx="57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GND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E570CD-FF2C-5C42-B2FE-A8DD255F070C}"/>
              </a:ext>
            </a:extLst>
          </p:cNvPr>
          <p:cNvSpPr txBox="1"/>
          <p:nvPr/>
        </p:nvSpPr>
        <p:spPr>
          <a:xfrm>
            <a:off x="6373903" y="3049250"/>
            <a:ext cx="4078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n-lt"/>
              </a:rPr>
              <a:t>D’</a:t>
            </a:r>
          </a:p>
          <a:p>
            <a:r>
              <a:rPr lang="en-US" sz="1100" dirty="0">
                <a:latin typeface="+mn-lt"/>
              </a:rPr>
              <a:t>0</a:t>
            </a:r>
          </a:p>
          <a:p>
            <a:r>
              <a:rPr lang="en-US" sz="1100" dirty="0">
                <a:latin typeface="+mn-lt"/>
              </a:rPr>
              <a:t>1</a:t>
            </a:r>
          </a:p>
          <a:p>
            <a:r>
              <a:rPr lang="en-US" sz="1100" dirty="0">
                <a:latin typeface="+mn-lt"/>
              </a:rPr>
              <a:t>D’</a:t>
            </a:r>
          </a:p>
          <a:p>
            <a:r>
              <a:rPr lang="en-US" sz="1100" dirty="0">
                <a:latin typeface="+mn-lt"/>
              </a:rPr>
              <a:t>1</a:t>
            </a:r>
          </a:p>
          <a:p>
            <a:r>
              <a:rPr lang="en-US" sz="1100" dirty="0">
                <a:latin typeface="+mn-lt"/>
              </a:rPr>
              <a:t>0</a:t>
            </a:r>
          </a:p>
          <a:p>
            <a:r>
              <a:rPr lang="en-US" sz="1100" dirty="0">
                <a:latin typeface="+mn-lt"/>
              </a:rPr>
              <a:t>0</a:t>
            </a:r>
          </a:p>
          <a:p>
            <a:r>
              <a:rPr lang="en-US" sz="1100" dirty="0">
                <a:latin typeface="+mn-lt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269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C427-D5B0-894E-BEBF-1E186680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 with 4-1 MUX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9B01B-1608-F548-A71C-B065018D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7379B-AF82-0940-B4C3-1041A87D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4CBB5-DFC6-9A45-BEF8-A19F2C3E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17</a:t>
            </a:fld>
            <a:endParaRPr lang="en-US" alt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EF2EA-432C-2145-AD3A-E0075F1B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49" y="1219200"/>
            <a:ext cx="4900996" cy="289460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0C626-1E13-E94A-8F8E-02FD8EE8541A}"/>
              </a:ext>
            </a:extLst>
          </p:cNvPr>
          <p:cNvCxnSpPr/>
          <p:nvPr/>
        </p:nvCxnSpPr>
        <p:spPr>
          <a:xfrm>
            <a:off x="599534" y="2667000"/>
            <a:ext cx="45688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A0E80B-DEDD-D642-8CBF-1ED2F19CE232}"/>
              </a:ext>
            </a:extLst>
          </p:cNvPr>
          <p:cNvCxnSpPr/>
          <p:nvPr/>
        </p:nvCxnSpPr>
        <p:spPr>
          <a:xfrm>
            <a:off x="612775" y="3581400"/>
            <a:ext cx="45688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D4E581-707F-C649-8276-86CD516104BF}"/>
              </a:ext>
            </a:extLst>
          </p:cNvPr>
          <p:cNvGrpSpPr/>
          <p:nvPr/>
        </p:nvGrpSpPr>
        <p:grpSpPr>
          <a:xfrm>
            <a:off x="433004" y="4096116"/>
            <a:ext cx="4900996" cy="1436010"/>
            <a:chOff x="433004" y="4096116"/>
            <a:chExt cx="4900996" cy="14360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2F521C-51E1-6A4C-919A-5E9C6F6BA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171" b="17799"/>
            <a:stretch/>
          </p:blipFill>
          <p:spPr>
            <a:xfrm>
              <a:off x="433004" y="4096116"/>
              <a:ext cx="4900996" cy="139028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E63994-039C-AA4F-B8F5-CC4EBFD20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4113801"/>
              <a:ext cx="225425" cy="49781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6460F9-70DB-BC46-848B-A1161431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775" y="4581410"/>
              <a:ext cx="225425" cy="49781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ABCD6A-ED2A-6841-AE94-1306A5DBE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5034312"/>
              <a:ext cx="225425" cy="49781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213FA8-C3C7-774D-AE2C-CD6052DFC50C}"/>
                </a:ext>
              </a:extLst>
            </p:cNvPr>
            <p:cNvSpPr/>
            <p:nvPr/>
          </p:nvSpPr>
          <p:spPr>
            <a:xfrm>
              <a:off x="2438400" y="4114800"/>
              <a:ext cx="25527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E2AED3-8F4A-0544-8C9D-D350AEF14805}"/>
                </a:ext>
              </a:extLst>
            </p:cNvPr>
            <p:cNvSpPr txBox="1"/>
            <p:nvPr/>
          </p:nvSpPr>
          <p:spPr>
            <a:xfrm>
              <a:off x="3641724" y="4096116"/>
              <a:ext cx="2254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0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DF7C0E-AA06-D742-B4A8-FEAC287DBD3A}"/>
              </a:ext>
            </a:extLst>
          </p:cNvPr>
          <p:cNvCxnSpPr/>
          <p:nvPr/>
        </p:nvCxnSpPr>
        <p:spPr>
          <a:xfrm>
            <a:off x="644253" y="4576583"/>
            <a:ext cx="45688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2AA17C-FE1B-374C-A619-899100E61DB0}"/>
              </a:ext>
            </a:extLst>
          </p:cNvPr>
          <p:cNvCxnSpPr>
            <a:cxnSpLocks/>
          </p:cNvCxnSpPr>
          <p:nvPr/>
        </p:nvCxnSpPr>
        <p:spPr>
          <a:xfrm>
            <a:off x="599533" y="5486400"/>
            <a:ext cx="4658267" cy="0"/>
          </a:xfrm>
          <a:prstGeom prst="line">
            <a:avLst/>
          </a:prstGeom>
          <a:ln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CF99D6-6563-8246-9EF5-8B5FF722D4C8}"/>
              </a:ext>
            </a:extLst>
          </p:cNvPr>
          <p:cNvSpPr txBox="1"/>
          <p:nvPr/>
        </p:nvSpPr>
        <p:spPr>
          <a:xfrm>
            <a:off x="5477433" y="1219200"/>
            <a:ext cx="37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90FC26-BDEC-2648-A216-C79F3C7D48E5}"/>
              </a:ext>
            </a:extLst>
          </p:cNvPr>
          <p:cNvGrpSpPr/>
          <p:nvPr/>
        </p:nvGrpSpPr>
        <p:grpSpPr>
          <a:xfrm>
            <a:off x="6952517" y="2501866"/>
            <a:ext cx="1219200" cy="1058398"/>
            <a:chOff x="1525628" y="1676400"/>
            <a:chExt cx="1528722" cy="1371600"/>
          </a:xfrm>
        </p:grpSpPr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5CB44A52-06E5-0A44-9707-891CCEB87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550" y="1676400"/>
              <a:ext cx="370960" cy="287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786" tIns="46561" rIns="94786" bIns="46561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C </a:t>
              </a:r>
            </a:p>
          </p:txBody>
        </p:sp>
        <p:sp>
          <p:nvSpPr>
            <p:cNvPr id="45" name="Rectangle 4">
              <a:extLst>
                <a:ext uri="{FF2B5EF4-FFF2-40B4-BE49-F238E27FC236}">
                  <a16:creationId xmlns:a16="http://schemas.microsoft.com/office/drawing/2014/main" id="{2B0B6C01-7AE2-0445-81AD-597D16996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133600"/>
              <a:ext cx="990591" cy="9143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5783" tIns="47892" rIns="95783" bIns="47892" anchor="ctr"/>
            <a:lstStyle/>
            <a:p>
              <a:pPr algn="ctr" eaLnBrk="0" hangingPunct="0"/>
              <a:endParaRPr lang="x-none" altLang="x-none"/>
            </a:p>
          </p:txBody>
        </p:sp>
        <p:sp>
          <p:nvSpPr>
            <p:cNvPr id="46" name="Line 5">
              <a:extLst>
                <a:ext uri="{FF2B5EF4-FFF2-40B4-BE49-F238E27FC236}">
                  <a16:creationId xmlns:a16="http://schemas.microsoft.com/office/drawing/2014/main" id="{9DC590C2-1523-A247-B734-F0379B5450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3750" y="3043737"/>
              <a:ext cx="990585" cy="4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5783" tIns="47892" rIns="95783" bIns="47892" anchor="ctr"/>
            <a:lstStyle/>
            <a:p>
              <a:endParaRPr lang="en-US"/>
            </a:p>
          </p:txBody>
        </p:sp>
        <p:sp>
          <p:nvSpPr>
            <p:cNvPr id="47" name="Line 6">
              <a:extLst>
                <a:ext uri="{FF2B5EF4-FFF2-40B4-BE49-F238E27FC236}">
                  <a16:creationId xmlns:a16="http://schemas.microsoft.com/office/drawing/2014/main" id="{8E359D2D-3C34-5B49-A9E1-954277E65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3750" y="2590799"/>
              <a:ext cx="990591" cy="4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5783" tIns="47892" rIns="95783" bIns="47892" anchor="ctr"/>
            <a:lstStyle/>
            <a:p>
              <a:endParaRPr lang="en-US"/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DE496ADA-5366-9D43-AEF5-B8E8A24BA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9050" y="2133600"/>
              <a:ext cx="0" cy="910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5783" tIns="47892" rIns="95783" bIns="47892" anchor="ctr"/>
            <a:lstStyle/>
            <a:p>
              <a:endParaRPr lang="en-US"/>
            </a:p>
          </p:txBody>
        </p:sp>
        <p:sp>
          <p:nvSpPr>
            <p:cNvPr id="52" name="Rectangle 11">
              <a:extLst>
                <a:ext uri="{FF2B5EF4-FFF2-40B4-BE49-F238E27FC236}">
                  <a16:creationId xmlns:a16="http://schemas.microsoft.com/office/drawing/2014/main" id="{FF1D3987-F60E-E646-87B1-3F78F7012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1764616"/>
              <a:ext cx="495300" cy="292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4786" tIns="46561" rIns="94786" bIns="46561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0 </a:t>
              </a:r>
            </a:p>
          </p:txBody>
        </p:sp>
        <p:sp>
          <p:nvSpPr>
            <p:cNvPr id="53" name="Rectangle 12">
              <a:extLst>
                <a:ext uri="{FF2B5EF4-FFF2-40B4-BE49-F238E27FC236}">
                  <a16:creationId xmlns:a16="http://schemas.microsoft.com/office/drawing/2014/main" id="{31F9799A-2DFC-A840-8E0E-AEF82BC3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50" y="1764616"/>
              <a:ext cx="495300" cy="292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4786" tIns="46561" rIns="94786" bIns="46561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1 </a:t>
              </a:r>
            </a:p>
          </p:txBody>
        </p:sp>
        <p:sp>
          <p:nvSpPr>
            <p:cNvPr id="56" name="Rectangle 19">
              <a:extLst>
                <a:ext uri="{FF2B5EF4-FFF2-40B4-BE49-F238E27FC236}">
                  <a16:creationId xmlns:a16="http://schemas.microsoft.com/office/drawing/2014/main" id="{200C4734-8B27-3342-AAC7-0800F1E4E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000" y="2209800"/>
              <a:ext cx="340503" cy="287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786" tIns="46561" rIns="94786" bIns="46561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0 </a:t>
              </a:r>
            </a:p>
          </p:txBody>
        </p:sp>
        <p:sp>
          <p:nvSpPr>
            <p:cNvPr id="57" name="Rectangle 20">
              <a:extLst>
                <a:ext uri="{FF2B5EF4-FFF2-40B4-BE49-F238E27FC236}">
                  <a16:creationId xmlns:a16="http://schemas.microsoft.com/office/drawing/2014/main" id="{CB6580C3-0328-3842-B211-380D143A7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000" y="2667000"/>
              <a:ext cx="340503" cy="287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786" tIns="46561" rIns="94786" bIns="46561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1 </a:t>
              </a:r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3955A187-6B46-C34E-B1E5-057962C3B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628" y="1886150"/>
              <a:ext cx="370960" cy="287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786" tIns="46561" rIns="94786" bIns="46561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D </a:t>
              </a:r>
            </a:p>
          </p:txBody>
        </p:sp>
        <p:sp>
          <p:nvSpPr>
            <p:cNvPr id="61" name="Line 28">
              <a:extLst>
                <a:ext uri="{FF2B5EF4-FFF2-40B4-BE49-F238E27FC236}">
                  <a16:creationId xmlns:a16="http://schemas.microsoft.com/office/drawing/2014/main" id="{AA97C1E4-0F07-824F-BAC3-44FB47A5B7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51000" y="1752600"/>
              <a:ext cx="417513" cy="385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5783" tIns="47892" rIns="95783" bIns="47892" anchor="ctr"/>
            <a:lstStyle/>
            <a:p>
              <a:endParaRPr lang="en-US"/>
            </a:p>
          </p:txBody>
        </p:sp>
      </p:grpSp>
      <p:sp>
        <p:nvSpPr>
          <p:cNvPr id="89" name="Rectangle 19">
            <a:extLst>
              <a:ext uri="{FF2B5EF4-FFF2-40B4-BE49-F238E27FC236}">
                <a16:creationId xmlns:a16="http://schemas.microsoft.com/office/drawing/2014/main" id="{242E79D2-B330-BC42-831D-F19B5BB44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78" y="1939029"/>
            <a:ext cx="459125" cy="42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86" tIns="46561" rIns="94786" bIns="46561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x-none" dirty="0">
                <a:solidFill>
                  <a:srgbClr val="000000"/>
                </a:solidFill>
                <a:latin typeface="Gill Sans MT" panose="020B0502020104020203" pitchFamily="34" charset="77"/>
              </a:rPr>
              <a:t>C</a:t>
            </a:r>
            <a:r>
              <a:rPr lang="en-US" altLang="x-none" sz="1400" dirty="0">
                <a:solidFill>
                  <a:srgbClr val="000000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7A2C1C-1F65-D847-8D87-C2DD27DED68C}"/>
              </a:ext>
            </a:extLst>
          </p:cNvPr>
          <p:cNvGrpSpPr/>
          <p:nvPr/>
        </p:nvGrpSpPr>
        <p:grpSpPr>
          <a:xfrm>
            <a:off x="7431267" y="2902907"/>
            <a:ext cx="742908" cy="629029"/>
            <a:chOff x="7431267" y="2902907"/>
            <a:chExt cx="742908" cy="629029"/>
          </a:xfrm>
        </p:grpSpPr>
        <p:sp>
          <p:nvSpPr>
            <p:cNvPr id="86" name="Rectangle 19">
              <a:extLst>
                <a:ext uri="{FF2B5EF4-FFF2-40B4-BE49-F238E27FC236}">
                  <a16:creationId xmlns:a16="http://schemas.microsoft.com/office/drawing/2014/main" id="{580D779D-9321-A94F-8937-1B35E8E76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485" y="3251022"/>
              <a:ext cx="271561" cy="244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786" tIns="46561" rIns="94786" bIns="46561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0 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5BA22733-A1F2-2B49-960C-E116EA3D3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268" y="3244005"/>
              <a:ext cx="340503" cy="287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786" tIns="46561" rIns="94786" bIns="46561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1 </a:t>
              </a:r>
            </a:p>
          </p:txBody>
        </p:sp>
        <p:sp>
          <p:nvSpPr>
            <p:cNvPr id="88" name="Rectangle 19">
              <a:extLst>
                <a:ext uri="{FF2B5EF4-FFF2-40B4-BE49-F238E27FC236}">
                  <a16:creationId xmlns:a16="http://schemas.microsoft.com/office/drawing/2014/main" id="{09F70780-B7A8-7C40-9B81-B01BFD8A1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3672" y="2910653"/>
              <a:ext cx="340503" cy="287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786" tIns="46561" rIns="94786" bIns="46561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1 </a:t>
              </a:r>
            </a:p>
          </p:txBody>
        </p:sp>
        <p:sp>
          <p:nvSpPr>
            <p:cNvPr id="90" name="Rectangle 19">
              <a:extLst>
                <a:ext uri="{FF2B5EF4-FFF2-40B4-BE49-F238E27FC236}">
                  <a16:creationId xmlns:a16="http://schemas.microsoft.com/office/drawing/2014/main" id="{DC293AB9-CE01-CA4D-9E97-27522815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267" y="2902907"/>
              <a:ext cx="340503" cy="287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4786" tIns="46561" rIns="94786" bIns="46561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altLang="x-none" sz="1400" dirty="0">
                  <a:solidFill>
                    <a:srgbClr val="000000"/>
                  </a:solidFill>
                  <a:latin typeface="Arial" pitchFamily="34" charset="0"/>
                </a:rPr>
                <a:t>1 </a:t>
              </a:r>
            </a:p>
          </p:txBody>
        </p:sp>
      </p:grpSp>
      <p:sp>
        <p:nvSpPr>
          <p:cNvPr id="91" name="Rectangle 19">
            <a:extLst>
              <a:ext uri="{FF2B5EF4-FFF2-40B4-BE49-F238E27FC236}">
                <a16:creationId xmlns:a16="http://schemas.microsoft.com/office/drawing/2014/main" id="{0EFD541E-7620-BD4E-813C-8F9EA5D21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377" y="2863322"/>
            <a:ext cx="994528" cy="42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86" tIns="46561" rIns="94786" bIns="46561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x-none" dirty="0">
                <a:solidFill>
                  <a:srgbClr val="000000"/>
                </a:solidFill>
                <a:latin typeface="Gill Sans MT" panose="020B0502020104020203" pitchFamily="34" charset="77"/>
              </a:rPr>
              <a:t>D’+C’</a:t>
            </a:r>
            <a:r>
              <a:rPr lang="en-US" altLang="x-none" sz="1400" dirty="0">
                <a:solidFill>
                  <a:srgbClr val="000000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92" name="Rectangle 19">
            <a:extLst>
              <a:ext uri="{FF2B5EF4-FFF2-40B4-BE49-F238E27FC236}">
                <a16:creationId xmlns:a16="http://schemas.microsoft.com/office/drawing/2014/main" id="{5AFCFDD5-F22C-7840-9CBC-266CFFAB0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112" y="4856789"/>
            <a:ext cx="345312" cy="42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86" tIns="46561" rIns="94786" bIns="46561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x-none" dirty="0">
                <a:solidFill>
                  <a:srgbClr val="000000"/>
                </a:solidFill>
                <a:latin typeface="Gill Sans MT" panose="020B0502020104020203" pitchFamily="34" charset="77"/>
              </a:rPr>
              <a:t>0</a:t>
            </a:r>
            <a:endParaRPr lang="en-US" altLang="x-none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3" name="Rectangle 19">
            <a:extLst>
              <a:ext uri="{FF2B5EF4-FFF2-40B4-BE49-F238E27FC236}">
                <a16:creationId xmlns:a16="http://schemas.microsoft.com/office/drawing/2014/main" id="{2491319D-7FBC-E14F-9C57-824231510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639" y="4024966"/>
            <a:ext cx="526451" cy="42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86" tIns="46561" rIns="94786" bIns="46561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x-none" dirty="0">
                <a:solidFill>
                  <a:srgbClr val="000000"/>
                </a:solidFill>
                <a:latin typeface="Gill Sans MT" panose="020B0502020104020203" pitchFamily="34" charset="77"/>
              </a:rPr>
              <a:t>C’</a:t>
            </a:r>
            <a:r>
              <a:rPr lang="en-US" altLang="x-none" sz="1400" dirty="0">
                <a:solidFill>
                  <a:srgbClr val="000000"/>
                </a:solidFill>
                <a:latin typeface="Arial" pitchFamily="34" charset="0"/>
              </a:rPr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5C31A5-30DA-3D47-A527-59051F63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442" y="4211019"/>
            <a:ext cx="1866900" cy="1917700"/>
          </a:xfrm>
          <a:prstGeom prst="rect">
            <a:avLst/>
          </a:prstGeom>
        </p:spPr>
      </p:pic>
      <p:sp>
        <p:nvSpPr>
          <p:cNvPr id="94" name="Rectangle 19">
            <a:extLst>
              <a:ext uri="{FF2B5EF4-FFF2-40B4-BE49-F238E27FC236}">
                <a16:creationId xmlns:a16="http://schemas.microsoft.com/office/drawing/2014/main" id="{9B220335-3DA6-3D4C-B87B-708E6FDCC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6176" y="6084485"/>
            <a:ext cx="512024" cy="28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86" tIns="46561" rIns="94786" bIns="46561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x-none" sz="1400" dirty="0">
                <a:solidFill>
                  <a:srgbClr val="000000"/>
                </a:solidFill>
                <a:latin typeface="Gill Sans MT" panose="020B0502020104020203" pitchFamily="34" charset="77"/>
              </a:rPr>
              <a:t>A B </a:t>
            </a:r>
          </a:p>
        </p:txBody>
      </p:sp>
      <p:sp>
        <p:nvSpPr>
          <p:cNvPr id="95" name="Rectangle 19">
            <a:extLst>
              <a:ext uri="{FF2B5EF4-FFF2-40B4-BE49-F238E27FC236}">
                <a16:creationId xmlns:a16="http://schemas.microsoft.com/office/drawing/2014/main" id="{BFD2749C-6C3A-1843-BF67-F1324C702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9584" y="4616772"/>
            <a:ext cx="637058" cy="86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86" tIns="46561" rIns="94786" bIns="46561">
            <a:spAutoFit/>
          </a:bodyPr>
          <a:lstStyle/>
          <a:p>
            <a:pPr algn="r" eaLnBrk="0" hangingPunct="0">
              <a:lnSpc>
                <a:spcPct val="90000"/>
              </a:lnSpc>
            </a:pPr>
            <a:r>
              <a:rPr lang="en-US" altLang="x-none" sz="1400" dirty="0">
                <a:solidFill>
                  <a:srgbClr val="000000"/>
                </a:solidFill>
                <a:latin typeface="Gill Sans MT" panose="020B0502020104020203" pitchFamily="34" charset="77"/>
              </a:rPr>
              <a:t>C</a:t>
            </a:r>
          </a:p>
          <a:p>
            <a:pPr algn="r" eaLnBrk="0" hangingPunct="0">
              <a:lnSpc>
                <a:spcPct val="90000"/>
              </a:lnSpc>
            </a:pPr>
            <a:r>
              <a:rPr lang="en-US" altLang="x-none" sz="1400" dirty="0">
                <a:solidFill>
                  <a:srgbClr val="000000"/>
                </a:solidFill>
                <a:latin typeface="Gill Sans MT" panose="020B0502020104020203" pitchFamily="34" charset="77"/>
              </a:rPr>
              <a:t>D’+C’</a:t>
            </a:r>
          </a:p>
          <a:p>
            <a:pPr algn="r" eaLnBrk="0" hangingPunct="0">
              <a:lnSpc>
                <a:spcPct val="90000"/>
              </a:lnSpc>
            </a:pPr>
            <a:r>
              <a:rPr lang="en-US" altLang="x-none" sz="1400" dirty="0">
                <a:solidFill>
                  <a:srgbClr val="000000"/>
                </a:solidFill>
                <a:latin typeface="Gill Sans MT" panose="020B0502020104020203" pitchFamily="34" charset="77"/>
              </a:rPr>
              <a:t>C’</a:t>
            </a:r>
          </a:p>
          <a:p>
            <a:pPr algn="r" eaLnBrk="0" hangingPunct="0">
              <a:lnSpc>
                <a:spcPct val="90000"/>
              </a:lnSpc>
            </a:pPr>
            <a:r>
              <a:rPr lang="en-US" altLang="x-none" sz="1400" dirty="0">
                <a:solidFill>
                  <a:srgbClr val="000000"/>
                </a:solidFill>
                <a:latin typeface="Gill Sans MT" panose="020B0502020104020203" pitchFamily="34" charset="77"/>
              </a:rPr>
              <a:t>0</a:t>
            </a:r>
          </a:p>
        </p:txBody>
      </p:sp>
      <p:sp>
        <p:nvSpPr>
          <p:cNvPr id="96" name="Rectangle 19">
            <a:extLst>
              <a:ext uri="{FF2B5EF4-FFF2-40B4-BE49-F238E27FC236}">
                <a16:creationId xmlns:a16="http://schemas.microsoft.com/office/drawing/2014/main" id="{C92948E6-6F4F-BD4A-8AEC-8D7EDF4B8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5203" y="5198469"/>
            <a:ext cx="268367" cy="28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86" tIns="46561" rIns="94786" bIns="46561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x-none" sz="1400" dirty="0">
                <a:solidFill>
                  <a:srgbClr val="000000"/>
                </a:solidFill>
                <a:latin typeface="Gill Sans MT" panose="020B0502020104020203" pitchFamily="34" charset="77"/>
              </a:rPr>
              <a:t>g</a:t>
            </a:r>
          </a:p>
        </p:txBody>
      </p:sp>
      <p:sp>
        <p:nvSpPr>
          <p:cNvPr id="97" name="Rectangle 19">
            <a:extLst>
              <a:ext uri="{FF2B5EF4-FFF2-40B4-BE49-F238E27FC236}">
                <a16:creationId xmlns:a16="http://schemas.microsoft.com/office/drawing/2014/main" id="{01A5C970-DE9F-A44A-A7A8-F30E2A25F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1705" y="3942030"/>
            <a:ext cx="598586" cy="28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86" tIns="46561" rIns="94786" bIns="46561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x-none" sz="1400" dirty="0">
                <a:solidFill>
                  <a:srgbClr val="000000"/>
                </a:solidFill>
                <a:latin typeface="Gill Sans MT" panose="020B0502020104020203" pitchFamily="34" charset="77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79370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9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98" y="3776387"/>
            <a:ext cx="5411259" cy="270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D99895AD-A56C-4BEF-BDF5-82B5B988DC20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2471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x-none" dirty="0"/>
              <a:t>Encoders</a:t>
            </a:r>
          </a:p>
        </p:txBody>
      </p:sp>
      <p:sp>
        <p:nvSpPr>
          <p:cNvPr id="62472" name="Rectangle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/>
              <a:t>A digital circuit that performs the inverse operation of a decoder.</a:t>
            </a:r>
          </a:p>
          <a:p>
            <a:r>
              <a:rPr lang="en-GB" altLang="x-none" dirty="0"/>
              <a:t>Has 2</a:t>
            </a:r>
            <a:r>
              <a:rPr lang="en-GB" altLang="x-none" baseline="30000" dirty="0"/>
              <a:t>n</a:t>
            </a:r>
            <a:r>
              <a:rPr lang="en-GB" altLang="x-none" dirty="0"/>
              <a:t> (or less) input lines and n output lines. </a:t>
            </a:r>
          </a:p>
          <a:p>
            <a:pPr lvl="1"/>
            <a:r>
              <a:rPr lang="en-GB" altLang="x-none" dirty="0"/>
              <a:t>The output lines, as a group, generate the binary code corresponding to the input value.</a:t>
            </a:r>
          </a:p>
          <a:p>
            <a:r>
              <a:rPr lang="en-GB" altLang="x-none" dirty="0"/>
              <a:t>An example: octal-to-binary encoder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49532" y="3505200"/>
            <a:ext cx="2142067" cy="25545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Note that the input space is huge! Think about how would you implement this truth table. Read Sec 4.10 in your book.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priority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encoding: if two or more inputs are 1 at the same time, the input with highest priority will take precedence. (</a:t>
            </a:r>
            <a:r>
              <a:rPr lang="en-US" i="1" dirty="0"/>
              <a:t>try to write the truth table!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3</a:t>
            </a:fld>
            <a:endParaRPr lang="en-US" altLang="x-none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2798284"/>
            <a:ext cx="5562600" cy="3407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32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K-maps for outputs x and y, also V (valid bit)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4</a:t>
            </a:fld>
            <a:endParaRPr lang="en-US" altLang="x-none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5" y="1905000"/>
            <a:ext cx="8229600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79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circuit from the expressions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5</a:t>
            </a:fld>
            <a:endParaRPr lang="en-US" altLang="x-none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3438"/>
            <a:ext cx="8229600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6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Half adder: performs the addition of two bits.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6</a:t>
            </a:fld>
            <a:endParaRPr lang="en-US" altLang="x-none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26797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276" y="4191000"/>
            <a:ext cx="5638800" cy="208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3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the addition of three bits (two bits and a previous carry)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7</a:t>
            </a:fld>
            <a:endParaRPr lang="en-US" altLang="x-none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931" y="2527937"/>
            <a:ext cx="2782887" cy="311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3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the addition of three bits (two bits and a previous carry)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8</a:t>
            </a:fld>
            <a:endParaRPr lang="en-US" altLang="x-none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8229600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27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the addition of three bits (two bits and a previous carry)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/>
              <a:t>232 - Logic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x-none"/>
              <a:t>Page </a:t>
            </a:r>
            <a:fld id="{89E6D70E-417D-4D33-BF5A-89B71FB20DF1}" type="slidenum">
              <a:rPr lang="en-US" altLang="x-none" smtClean="0"/>
              <a:pPr/>
              <a:t>9</a:t>
            </a:fld>
            <a:endParaRPr lang="en-US" altLang="x-none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8229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294291"/>
      </p:ext>
    </p:extLst>
  </p:cSld>
  <p:clrMapOvr>
    <a:masterClrMapping/>
  </p:clrMapOvr>
</p:sld>
</file>

<file path=ppt/theme/theme1.xml><?xml version="1.0" encoding="utf-8"?>
<a:theme xmlns:a="http://schemas.openxmlformats.org/drawingml/2006/main" name="2_Origin">
  <a:themeElements>
    <a:clrScheme name="2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rigin">
  <a:themeElements>
    <a:clrScheme name="9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9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rigin">
  <a:themeElements>
    <a:clrScheme name="10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0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rigin">
  <a:themeElements>
    <a:clrScheme name="11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1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1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Origin">
  <a:themeElements>
    <a:clrScheme name="12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2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Origin">
  <a:themeElements>
    <a:clrScheme name="13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3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Origin">
  <a:themeElements>
    <a:clrScheme name="14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4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Origin">
  <a:themeElements>
    <a:clrScheme name="15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5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Origin">
  <a:themeElements>
    <a:clrScheme name="16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6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Origin">
  <a:themeElements>
    <a:clrScheme name="17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7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7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Origin">
  <a:themeElements>
    <a:clrScheme name="18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8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8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rigin">
  <a:themeElements>
    <a:clrScheme name="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9_Origin">
  <a:themeElements>
    <a:clrScheme name="19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9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0_Origin">
  <a:themeElements>
    <a:clrScheme name="20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0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1_Origin">
  <a:themeElements>
    <a:clrScheme name="21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1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1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2_Origin">
  <a:themeElements>
    <a:clrScheme name="22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2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2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3_Origin">
  <a:themeElements>
    <a:clrScheme name="23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3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3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4_Origin">
  <a:themeElements>
    <a:clrScheme name="24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4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4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5_Origin">
  <a:themeElements>
    <a:clrScheme name="25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5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5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6_Origin">
  <a:themeElements>
    <a:clrScheme name="26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6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6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27_Origin">
  <a:themeElements>
    <a:clrScheme name="27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7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7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8_Origin">
  <a:themeElements>
    <a:clrScheme name="28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28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8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rigin">
  <a:themeElements>
    <a:clrScheme name="3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3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rigin">
  <a:themeElements>
    <a:clrScheme name="4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4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rigin">
  <a:themeElements>
    <a:clrScheme name="5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5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rigin">
  <a:themeElements>
    <a:clrScheme name="6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6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rigin">
  <a:themeElements>
    <a:clrScheme name="7_Origin 1">
      <a:dk1>
        <a:srgbClr val="464653"/>
      </a:dk1>
      <a:lt1>
        <a:srgbClr val="FFFFFF"/>
      </a:lt1>
      <a:dk2>
        <a:srgbClr val="000000"/>
      </a:dk2>
      <a:lt2>
        <a:srgbClr val="DDE9EC"/>
      </a:lt2>
      <a:accent1>
        <a:srgbClr val="727CA3"/>
      </a:accent1>
      <a:accent2>
        <a:srgbClr val="9FB8CD"/>
      </a:accent2>
      <a:accent3>
        <a:srgbClr val="AAAAAA"/>
      </a:accent3>
      <a:accent4>
        <a:srgbClr val="DADADA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7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rigin 1">
        <a:dk1>
          <a:srgbClr val="464653"/>
        </a:dk1>
        <a:lt1>
          <a:srgbClr val="FFFFFF"/>
        </a:lt1>
        <a:dk2>
          <a:srgbClr val="000000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AAAAAA"/>
        </a:accent3>
        <a:accent4>
          <a:srgbClr val="DADADA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rigin">
  <a:themeElements>
    <a:clrScheme name="8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8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Origin">
  <a:themeElements>
    <a:clrScheme name="1_Origin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1_Origin">
      <a:majorFont>
        <a:latin typeface="Bookman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rigin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7057</TotalTime>
  <Words>788</Words>
  <Application>Microsoft Macintosh PowerPoint</Application>
  <PresentationFormat>On-screen Show (4:3)</PresentationFormat>
  <Paragraphs>188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29</vt:i4>
      </vt:variant>
      <vt:variant>
        <vt:lpstr>Slide Titles</vt:lpstr>
      </vt:variant>
      <vt:variant>
        <vt:i4>17</vt:i4>
      </vt:variant>
    </vt:vector>
  </HeadingPairs>
  <TitlesOfParts>
    <vt:vector size="52" baseType="lpstr">
      <vt:lpstr>Arial</vt:lpstr>
      <vt:lpstr>Bookman Old Style</vt:lpstr>
      <vt:lpstr>Gill Sans MT</vt:lpstr>
      <vt:lpstr>Times New Roman</vt:lpstr>
      <vt:lpstr>Wingdings</vt:lpstr>
      <vt:lpstr>Wingdings 3</vt:lpstr>
      <vt:lpstr>2_Origin</vt:lpstr>
      <vt:lpstr>Origin</vt:lpstr>
      <vt:lpstr>3_Origin</vt:lpstr>
      <vt:lpstr>4_Origin</vt:lpstr>
      <vt:lpstr>5_Origin</vt:lpstr>
      <vt:lpstr>6_Origin</vt:lpstr>
      <vt:lpstr>7_Origin</vt:lpstr>
      <vt:lpstr>8_Origin</vt:lpstr>
      <vt:lpstr>1_Origin</vt:lpstr>
      <vt:lpstr>9_Origin</vt:lpstr>
      <vt:lpstr>10_Origin</vt:lpstr>
      <vt:lpstr>11_Origin</vt:lpstr>
      <vt:lpstr>12_Origin</vt:lpstr>
      <vt:lpstr>13_Origin</vt:lpstr>
      <vt:lpstr>14_Origin</vt:lpstr>
      <vt:lpstr>15_Origin</vt:lpstr>
      <vt:lpstr>16_Origin</vt:lpstr>
      <vt:lpstr>17_Origin</vt:lpstr>
      <vt:lpstr>18_Origin</vt:lpstr>
      <vt:lpstr>19_Origin</vt:lpstr>
      <vt:lpstr>20_Origin</vt:lpstr>
      <vt:lpstr>21_Origin</vt:lpstr>
      <vt:lpstr>22_Origin</vt:lpstr>
      <vt:lpstr>23_Origin</vt:lpstr>
      <vt:lpstr>24_Origin</vt:lpstr>
      <vt:lpstr>25_Origin</vt:lpstr>
      <vt:lpstr>26_Origin</vt:lpstr>
      <vt:lpstr>27_Origin</vt:lpstr>
      <vt:lpstr>28_Origin</vt:lpstr>
      <vt:lpstr>PowerPoint Presentation</vt:lpstr>
      <vt:lpstr>Encoders</vt:lpstr>
      <vt:lpstr>Another example: priority encoder</vt:lpstr>
      <vt:lpstr>Priority encoder</vt:lpstr>
      <vt:lpstr>Priority encoder</vt:lpstr>
      <vt:lpstr>Binary addition</vt:lpstr>
      <vt:lpstr>Full adder</vt:lpstr>
      <vt:lpstr>Full adder</vt:lpstr>
      <vt:lpstr>Full adder</vt:lpstr>
      <vt:lpstr>Binary addition of two 4-bit numbers</vt:lpstr>
      <vt:lpstr>Remember 7-segment display</vt:lpstr>
      <vt:lpstr>Design it with a Decoder</vt:lpstr>
      <vt:lpstr>4-16 DEC</vt:lpstr>
      <vt:lpstr>Design it with an Active Low Decoder</vt:lpstr>
      <vt:lpstr>Design it with 16-1 MUX</vt:lpstr>
      <vt:lpstr>Design it with 8-1 MUX</vt:lpstr>
      <vt:lpstr>Design it with 4-1 MUX</vt:lpstr>
    </vt:vector>
  </TitlesOfParts>
  <Company>Rockwell Collins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Combinational Systems</dc:title>
  <dc:creator>James C. Maxted</dc:creator>
  <cp:lastModifiedBy>Microsoft Office User</cp:lastModifiedBy>
  <cp:revision>182</cp:revision>
  <cp:lastPrinted>2010-03-04T11:27:41Z</cp:lastPrinted>
  <dcterms:created xsi:type="dcterms:W3CDTF">2012-04-11T09:45:29Z</dcterms:created>
  <dcterms:modified xsi:type="dcterms:W3CDTF">2022-03-08T08:22:54Z</dcterms:modified>
</cp:coreProperties>
</file>